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3"/>
  </p:notesMasterIdLst>
  <p:handoutMasterIdLst>
    <p:handoutMasterId r:id="rId24"/>
  </p:handoutMasterIdLst>
  <p:sldIdLst>
    <p:sldId id="368" r:id="rId6"/>
    <p:sldId id="367" r:id="rId7"/>
    <p:sldId id="374" r:id="rId8"/>
    <p:sldId id="376" r:id="rId9"/>
    <p:sldId id="379" r:id="rId10"/>
    <p:sldId id="375" r:id="rId11"/>
    <p:sldId id="378" r:id="rId12"/>
    <p:sldId id="380" r:id="rId13"/>
    <p:sldId id="377" r:id="rId14"/>
    <p:sldId id="389" r:id="rId15"/>
    <p:sldId id="381" r:id="rId16"/>
    <p:sldId id="383" r:id="rId17"/>
    <p:sldId id="384" r:id="rId18"/>
    <p:sldId id="385" r:id="rId19"/>
    <p:sldId id="386" r:id="rId20"/>
    <p:sldId id="387" r:id="rId21"/>
    <p:sldId id="359" r:id="rId22"/>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1527"/>
    <a:srgbClr val="A21727"/>
    <a:srgbClr val="CC0000"/>
    <a:srgbClr val="B01C32"/>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9" autoAdjust="0"/>
    <p:restoredTop sz="78503" autoAdjust="0"/>
  </p:normalViewPr>
  <p:slideViewPr>
    <p:cSldViewPr snapToGrid="0" snapToObjects="1" showGuides="1">
      <p:cViewPr varScale="1">
        <p:scale>
          <a:sx n="82" d="100"/>
          <a:sy n="82" d="100"/>
        </p:scale>
        <p:origin x="1904" y="184"/>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6/28/20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6/28/20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nnals.org/aim/fullarticle/2664126/annals-consult-guys-fasting-before-anesthesia-cappucino-cal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a:t>
            </a:fld>
            <a:endParaRPr lang="en-US"/>
          </a:p>
        </p:txBody>
      </p:sp>
    </p:spTree>
    <p:extLst>
      <p:ext uri="{BB962C8B-B14F-4D97-AF65-F5344CB8AC3E}">
        <p14:creationId xmlns:p14="http://schemas.microsoft.com/office/powerpoint/2010/main" val="1774401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2g APAP ok in cirrhosis, but avoid APAP in acute liver failure.</a:t>
            </a:r>
          </a:p>
        </p:txBody>
      </p:sp>
      <p:sp>
        <p:nvSpPr>
          <p:cNvPr id="4" name="Slide Number Placeholder 3"/>
          <p:cNvSpPr>
            <a:spLocks noGrp="1"/>
          </p:cNvSpPr>
          <p:nvPr>
            <p:ph type="sldNum" sz="quarter" idx="5"/>
          </p:nvPr>
        </p:nvSpPr>
        <p:spPr/>
        <p:txBody>
          <a:bodyPr/>
          <a:lstStyle/>
          <a:p>
            <a:fld id="{60BDDD1B-7981-514B-B211-D97C9422D57B}" type="slidenum">
              <a:rPr lang="en-US" smtClean="0"/>
              <a:pPr/>
              <a:t>10</a:t>
            </a:fld>
            <a:endParaRPr lang="en-US"/>
          </a:p>
        </p:txBody>
      </p:sp>
    </p:spTree>
    <p:extLst>
      <p:ext uri="{BB962C8B-B14F-4D97-AF65-F5344CB8AC3E}">
        <p14:creationId xmlns:p14="http://schemas.microsoft.com/office/powerpoint/2010/main" val="1144438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5 common calls that aren’t totally straight forward</a:t>
            </a:r>
          </a:p>
        </p:txBody>
      </p:sp>
      <p:sp>
        <p:nvSpPr>
          <p:cNvPr id="4" name="Slide Number Placeholder 3"/>
          <p:cNvSpPr>
            <a:spLocks noGrp="1"/>
          </p:cNvSpPr>
          <p:nvPr>
            <p:ph type="sldNum" sz="quarter" idx="5"/>
          </p:nvPr>
        </p:nvSpPr>
        <p:spPr/>
        <p:txBody>
          <a:bodyPr/>
          <a:lstStyle/>
          <a:p>
            <a:fld id="{60BDDD1B-7981-514B-B211-D97C9422D57B}" type="slidenum">
              <a:rPr lang="en-US" smtClean="0"/>
              <a:pPr/>
              <a:t>11</a:t>
            </a:fld>
            <a:endParaRPr lang="en-US"/>
          </a:p>
        </p:txBody>
      </p:sp>
    </p:spTree>
    <p:extLst>
      <p:ext uri="{BB962C8B-B14F-4D97-AF65-F5344CB8AC3E}">
        <p14:creationId xmlns:p14="http://schemas.microsoft.com/office/powerpoint/2010/main" val="3694438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 </a:t>
            </a:r>
          </a:p>
          <a:p>
            <a:endParaRPr lang="en-US" dirty="0"/>
          </a:p>
          <a:p>
            <a:pPr marL="457200" indent="-457200">
              <a:buAutoNum type="arabicPeriod"/>
            </a:pPr>
            <a:r>
              <a:rPr lang="en-US" dirty="0"/>
              <a:t>Do they have symptoms / end-organ dysfunction because of the HTN?</a:t>
            </a:r>
          </a:p>
          <a:p>
            <a:pPr marL="1188720" lvl="1" indent="-457200">
              <a:buAutoNum type="arabicPeriod"/>
            </a:pPr>
            <a:r>
              <a:rPr lang="en-US" dirty="0"/>
              <a:t>Subset, is it making something worse, but not the cause?</a:t>
            </a:r>
          </a:p>
          <a:p>
            <a:pPr marL="457200" lvl="0" indent="-457200">
              <a:buAutoNum type="arabicPeriod"/>
            </a:pPr>
            <a:r>
              <a:rPr lang="en-US" dirty="0"/>
              <a:t>Do they have a condition that requires a particular BP target?  (stroke, dissection, aneurysm)</a:t>
            </a:r>
          </a:p>
          <a:p>
            <a:pPr marL="457200" lvl="0" indent="-457200">
              <a:buAutoNum type="arabicPeriod"/>
            </a:pPr>
            <a:r>
              <a:rPr lang="en-US" dirty="0"/>
              <a:t>IV medications +/- transfer of care</a:t>
            </a:r>
          </a:p>
          <a:p>
            <a:pPr marL="457200" lvl="0" indent="-457200">
              <a:buAutoNum type="arabicPeriod"/>
            </a:pPr>
            <a:r>
              <a:rPr lang="en-US" dirty="0"/>
              <a:t>If they have none of the above: goal is to lower BP over the next days to weeks. </a:t>
            </a:r>
          </a:p>
          <a:p>
            <a:pPr marL="1188720" lvl="1" indent="-457200">
              <a:buAutoNum type="arabicPeriod"/>
            </a:pPr>
            <a:r>
              <a:rPr lang="en-US" dirty="0"/>
              <a:t>Resume home antihypertensives if safe</a:t>
            </a:r>
          </a:p>
          <a:p>
            <a:pPr marL="1188720" lvl="1" indent="-457200">
              <a:buAutoNum type="arabicPeriod"/>
            </a:pPr>
            <a:r>
              <a:rPr lang="en-US" dirty="0"/>
              <a:t>Defer to day team</a:t>
            </a:r>
          </a:p>
          <a:p>
            <a:pPr marL="1188720" lvl="1" indent="-457200">
              <a:buAutoNum type="arabicPeriod"/>
            </a:pPr>
            <a:endParaRPr lang="en-US" dirty="0"/>
          </a:p>
          <a:p>
            <a:pPr marL="1188720" lvl="1" indent="-457200">
              <a:buAutoNum type="arabicPeriod"/>
            </a:pPr>
            <a:r>
              <a:rPr lang="en-US" dirty="0"/>
              <a:t>Reasoning? High BP does not significantly increase the risk of adverse outcomes over the short term. Known, real harms from rapid intensification of BP </a:t>
            </a:r>
          </a:p>
          <a:p>
            <a:pPr marL="457200" lvl="0" indent="-457200">
              <a:buAutoNum type="arabicPeriod"/>
            </a:pPr>
            <a:endParaRPr lang="en-US" dirty="0"/>
          </a:p>
          <a:p>
            <a:pPr marL="457200" lvl="0" indent="-457200">
              <a:buAutoNum type="arabicPeriod"/>
            </a:pPr>
            <a:r>
              <a:rPr lang="en-US" dirty="0"/>
              <a:t>No IV hydralazine. (? Pregnancy where fewer options are available)</a:t>
            </a:r>
          </a:p>
        </p:txBody>
      </p:sp>
      <p:sp>
        <p:nvSpPr>
          <p:cNvPr id="4" name="Slide Number Placeholder 3"/>
          <p:cNvSpPr>
            <a:spLocks noGrp="1"/>
          </p:cNvSpPr>
          <p:nvPr>
            <p:ph type="sldNum" sz="quarter" idx="5"/>
          </p:nvPr>
        </p:nvSpPr>
        <p:spPr/>
        <p:txBody>
          <a:bodyPr/>
          <a:lstStyle/>
          <a:p>
            <a:fld id="{60BDDD1B-7981-514B-B211-D97C9422D57B}" type="slidenum">
              <a:rPr lang="en-US" smtClean="0"/>
              <a:pPr/>
              <a:t>12</a:t>
            </a:fld>
            <a:endParaRPr lang="en-US"/>
          </a:p>
        </p:txBody>
      </p:sp>
    </p:spTree>
    <p:extLst>
      <p:ext uri="{BB962C8B-B14F-4D97-AF65-F5344CB8AC3E}">
        <p14:creationId xmlns:p14="http://schemas.microsoft.com/office/powerpoint/2010/main" val="59391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Does this patient w/ a procedure in the morning need to be NPO? If general anesthesia, regional anesthesia, or Monitored </a:t>
            </a:r>
            <a:r>
              <a:rPr lang="en-US" dirty="0" err="1"/>
              <a:t>anesethsia</a:t>
            </a:r>
            <a:r>
              <a:rPr lang="en-US" dirty="0"/>
              <a:t> care aka MAC-done by anesthesia- or procedural sections – done by proceduralist(=things like IR, cardioversion, joint reduction – no endotracheal tube, but all increase risk of aspiration) </a:t>
            </a:r>
            <a:r>
              <a:rPr lang="en-US" sz="1920" b="0" i="0" kern="1200" dirty="0">
                <a:solidFill>
                  <a:schemeClr val="tx1"/>
                </a:solidFill>
                <a:effectLst/>
                <a:latin typeface="+mn-lt"/>
                <a:ea typeface="+mn-ea"/>
                <a:cs typeface="+mn-cs"/>
              </a:rPr>
              <a:t>light meal – six hours, </a:t>
            </a:r>
            <a:r>
              <a:rPr lang="en-US" dirty="0"/>
              <a:t>Heavy / fatty meal  / tube feeds– 8 hours. </a:t>
            </a:r>
          </a:p>
          <a:p>
            <a:endParaRPr lang="en-US" dirty="0"/>
          </a:p>
          <a:p>
            <a:r>
              <a:rPr lang="en-US" dirty="0"/>
              <a:t>Note: assume ALL cases will be bumped up to first available slot 7-8a</a:t>
            </a:r>
          </a:p>
          <a:p>
            <a:endParaRPr lang="en-US" dirty="0"/>
          </a:p>
          <a:p>
            <a:r>
              <a:rPr lang="en-US" dirty="0"/>
              <a:t>Can this NPO patient have meds? If for procedure – yes, with small sip of water.  If hole, blockage, or disconnection in GI track – no. </a:t>
            </a:r>
          </a:p>
          <a:p>
            <a:endParaRPr lang="en-US" dirty="0"/>
          </a:p>
          <a:p>
            <a:r>
              <a:rPr lang="en-US" dirty="0"/>
              <a:t>Can this NPO patient have sips/chips, clear liquids? Small amounts clear liquids up to 2h before. This includes coffee (w/ up to 50% milk) - </a:t>
            </a:r>
            <a:r>
              <a:rPr lang="en-US" dirty="0">
                <a:hlinkClick r:id="rId3"/>
              </a:rPr>
              <a:t>https://annals.org/aim/fullarticle/2664126/annals-consult-guys-fasting-before-anesthesia-cappucino-call</a:t>
            </a:r>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13</a:t>
            </a:fld>
            <a:endParaRPr lang="en-US"/>
          </a:p>
        </p:txBody>
      </p:sp>
    </p:spTree>
    <p:extLst>
      <p:ext uri="{BB962C8B-B14F-4D97-AF65-F5344CB8AC3E}">
        <p14:creationId xmlns:p14="http://schemas.microsoft.com/office/powerpoint/2010/main" val="2502845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restraints = has to be done by a resident (=has license) legally</a:t>
            </a:r>
          </a:p>
          <a:p>
            <a:endParaRPr lang="en-US" dirty="0"/>
          </a:p>
          <a:p>
            <a:r>
              <a:rPr lang="en-US" dirty="0"/>
              <a:t>Does this patient have capacity is underlying question. However, practical approach is different</a:t>
            </a:r>
          </a:p>
          <a:p>
            <a:endParaRPr lang="en-US" dirty="0"/>
          </a:p>
          <a:p>
            <a:r>
              <a:rPr lang="en-US" dirty="0"/>
              <a:t>Approach: trouble shoot why – </a:t>
            </a:r>
          </a:p>
          <a:p>
            <a:r>
              <a:rPr lang="en-US" dirty="0"/>
              <a:t>-why do they want to leave? Can this be addressed?</a:t>
            </a:r>
          </a:p>
          <a:p>
            <a:r>
              <a:rPr lang="en-US" dirty="0"/>
              <a:t>-why does the primary team want them to stay? (how bad would this be if they leave?)</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Capacity assessment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4 things required: </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Communicate choice</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Understand the relevant information</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Appreciate situation and consequences</a:t>
            </a:r>
          </a:p>
          <a:p>
            <a:pPr marL="457200" marR="0" lvl="0" indent="-457200" algn="l" defTabSz="731520" rtl="0" eaLnBrk="1" fontAlgn="auto" latinLnBrk="0" hangingPunct="1">
              <a:lnSpc>
                <a:spcPct val="100000"/>
              </a:lnSpc>
              <a:spcBef>
                <a:spcPts val="0"/>
              </a:spcBef>
              <a:spcAft>
                <a:spcPts val="0"/>
              </a:spcAft>
              <a:buClrTx/>
              <a:buSzTx/>
              <a:buFontTx/>
              <a:buAutoNum type="arabicPeriod"/>
              <a:tabLst/>
              <a:defRPr/>
            </a:pPr>
            <a:r>
              <a:rPr lang="en-US" dirty="0"/>
              <a:t>Reason about treatment options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 specific to an individual questions (as in, you can have capacity to make a simple choice, but simultaneously not have </a:t>
            </a:r>
            <a:r>
              <a:rPr lang="en-US" dirty="0" err="1"/>
              <a:t>capcity</a:t>
            </a:r>
            <a:r>
              <a:rPr lang="en-US" dirty="0"/>
              <a:t> to make a consequential or nuanced decision).  Competency is a legal </a:t>
            </a:r>
            <a:r>
              <a:rPr lang="en-US" dirty="0" err="1"/>
              <a:t>issuef</a:t>
            </a: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 does NOT mean they have to ‘win’ an argument with you. If they have a reasoning based on an accurate  and can communicate it</a:t>
            </a:r>
          </a:p>
          <a:p>
            <a:endParaRPr lang="en-US" dirty="0"/>
          </a:p>
          <a:p>
            <a:r>
              <a:rPr lang="en-US" dirty="0"/>
              <a:t>AMA does NOT influence billing</a:t>
            </a:r>
          </a:p>
          <a:p>
            <a:endParaRPr lang="en-US" dirty="0"/>
          </a:p>
          <a:p>
            <a:r>
              <a:rPr lang="en-US" dirty="0"/>
              <a:t>Involve seniors, approach to ‘harm mitigation’ differs unfortunately. </a:t>
            </a:r>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14</a:t>
            </a:fld>
            <a:endParaRPr lang="en-US"/>
          </a:p>
        </p:txBody>
      </p:sp>
    </p:spTree>
    <p:extLst>
      <p:ext uri="{BB962C8B-B14F-4D97-AF65-F5344CB8AC3E}">
        <p14:creationId xmlns:p14="http://schemas.microsoft.com/office/powerpoint/2010/main" val="1043570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approach: make sure this isn’t something dangerous. Otherwise, no intervention. (CAST trial) </a:t>
            </a:r>
          </a:p>
          <a:p>
            <a:endParaRPr lang="en-US" dirty="0"/>
          </a:p>
          <a:p>
            <a:r>
              <a:rPr lang="en-US" dirty="0"/>
              <a:t>Classify: How long (longer = worse), how fast (faster = worse), and what morphology (polymorphic = worse)</a:t>
            </a:r>
          </a:p>
          <a:p>
            <a:r>
              <a:rPr lang="en-US" dirty="0"/>
              <a:t>Symptoms: Chest pain? (ischemia), Lightheadedness? (perfusion)</a:t>
            </a:r>
          </a:p>
          <a:p>
            <a:endParaRPr lang="en-US" dirty="0"/>
          </a:p>
          <a:p>
            <a:r>
              <a:rPr lang="en-US" dirty="0"/>
              <a:t>Causes of NSVT: </a:t>
            </a:r>
          </a:p>
          <a:p>
            <a:r>
              <a:rPr lang="en-US" dirty="0"/>
              <a:t>-ischemia (</a:t>
            </a:r>
            <a:r>
              <a:rPr lang="en-US" dirty="0" err="1"/>
              <a:t>esp</a:t>
            </a:r>
            <a:r>
              <a:rPr lang="en-US" dirty="0"/>
              <a:t> polymorphic)</a:t>
            </a:r>
          </a:p>
          <a:p>
            <a:r>
              <a:rPr lang="en-US" dirty="0"/>
              <a:t>--eval w/ EKG, +/- troponin (never troponin without EKG – that tells you about what was going on in the heart 6h ago. We’re interested in now)</a:t>
            </a:r>
          </a:p>
          <a:p>
            <a:r>
              <a:rPr lang="en-US" dirty="0"/>
              <a:t>(ideal if can also capture the NSVT on EKG to help differentiate SVT w/ aberrancy)</a:t>
            </a:r>
          </a:p>
          <a:p>
            <a:endParaRPr lang="en-US" dirty="0"/>
          </a:p>
          <a:p>
            <a:r>
              <a:rPr lang="en-US" dirty="0"/>
              <a:t>-Long qt (</a:t>
            </a:r>
            <a:r>
              <a:rPr lang="en-US" dirty="0" err="1"/>
              <a:t>esp</a:t>
            </a:r>
            <a:r>
              <a:rPr lang="en-US" dirty="0"/>
              <a:t> polymorphic, called </a:t>
            </a:r>
            <a:r>
              <a:rPr lang="en-US" dirty="0" err="1"/>
              <a:t>TdP</a:t>
            </a:r>
            <a:r>
              <a:rPr lang="en-US" dirty="0"/>
              <a:t>)</a:t>
            </a:r>
          </a:p>
          <a:p>
            <a:r>
              <a:rPr lang="en-US" dirty="0"/>
              <a:t>--eval w/ EKG +/- </a:t>
            </a:r>
            <a:r>
              <a:rPr lang="en-US" dirty="0" err="1"/>
              <a:t>medlist</a:t>
            </a:r>
            <a:r>
              <a:rPr lang="en-US" dirty="0"/>
              <a:t> check</a:t>
            </a:r>
          </a:p>
          <a:p>
            <a:endParaRPr lang="en-US" dirty="0"/>
          </a:p>
          <a:p>
            <a:r>
              <a:rPr lang="en-US" dirty="0"/>
              <a:t>Electrolyte abnormalities</a:t>
            </a:r>
          </a:p>
          <a:p>
            <a:r>
              <a:rPr lang="en-US" dirty="0"/>
              <a:t>--eval with BMP (K, Ca), magnesium </a:t>
            </a:r>
          </a:p>
          <a:p>
            <a:endParaRPr lang="en-US" dirty="0"/>
          </a:p>
          <a:p>
            <a:r>
              <a:rPr lang="en-US" dirty="0"/>
              <a:t>Structural heart disease (?CHF exacerbation) – are they otherwise </a:t>
            </a:r>
            <a:r>
              <a:rPr lang="en-US" dirty="0" err="1"/>
              <a:t>decompsnating</a:t>
            </a:r>
            <a:r>
              <a:rPr lang="en-US" dirty="0"/>
              <a:t>?</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15</a:t>
            </a:fld>
            <a:endParaRPr lang="en-US"/>
          </a:p>
        </p:txBody>
      </p:sp>
    </p:spTree>
    <p:extLst>
      <p:ext uri="{BB962C8B-B14F-4D97-AF65-F5344CB8AC3E}">
        <p14:creationId xmlns:p14="http://schemas.microsoft.com/office/powerpoint/2010/main" val="2238519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is NPO – do you still want to give the insulin? </a:t>
            </a:r>
          </a:p>
          <a:p>
            <a:endParaRPr lang="en-US" dirty="0"/>
          </a:p>
          <a:p>
            <a:r>
              <a:rPr lang="en-US" dirty="0"/>
              <a:t>In theory, should be able to continue for all (because meals shouldn’t effect basal rate). However, most people are dosed slightly too high on their long acting (because it’s easier to take, and easier for MDs to titrate) and it’s hard to predict ahead </a:t>
            </a:r>
            <a:r>
              <a:rPr lang="en-US" dirty="0" err="1"/>
              <a:t>ot</a:t>
            </a:r>
            <a:r>
              <a:rPr lang="en-US" dirty="0"/>
              <a:t> time. Because hypoglycemia is worse than hyper, we hedge.  If managed closely and long acting &lt;60% of Total Daily Dosage, can move toward upper end of spectrum.</a:t>
            </a:r>
          </a:p>
          <a:p>
            <a:endParaRPr lang="en-US" dirty="0"/>
          </a:p>
          <a:p>
            <a:r>
              <a:rPr lang="en-US" dirty="0"/>
              <a:t>Hold mealtime</a:t>
            </a:r>
          </a:p>
          <a:p>
            <a:r>
              <a:rPr lang="en-US" dirty="0"/>
              <a:t>T1DM – never hold long acting insulin.  - Give long acting at 0.75 to 1.0 of reg dose. </a:t>
            </a:r>
          </a:p>
          <a:p>
            <a:r>
              <a:rPr lang="en-US" dirty="0"/>
              <a:t>T2DM -  .5 to .75</a:t>
            </a:r>
          </a:p>
          <a:p>
            <a:endParaRPr lang="en-US" dirty="0"/>
          </a:p>
          <a:p>
            <a:r>
              <a:rPr lang="en-US" dirty="0"/>
              <a:t>Patient is Hyperglycemic – what to do? </a:t>
            </a:r>
          </a:p>
          <a:p>
            <a:r>
              <a:rPr lang="en-US" dirty="0"/>
              <a:t>1. Why – did they miss a dose (usually) vs some unrecognized process (e.g. infection)?</a:t>
            </a:r>
          </a:p>
          <a:p>
            <a:r>
              <a:rPr lang="en-US" dirty="0"/>
              <a:t>2. Get BMP if 300+ in T1DM, 450+ in T2DM to exclude ketoacidosis</a:t>
            </a:r>
          </a:p>
          <a:p>
            <a:r>
              <a:rPr lang="en-US" dirty="0"/>
              <a:t>3. Estimate insulin needed (this is conservative): </a:t>
            </a:r>
          </a:p>
          <a:p>
            <a:r>
              <a:rPr lang="en-US" dirty="0"/>
              <a:t>	if not on insulin as OP, TDD = 0.5 weight. If on, use their TDD</a:t>
            </a:r>
          </a:p>
          <a:p>
            <a:r>
              <a:rPr lang="en-US" dirty="0"/>
              <a:t>	1650 / TDD = the </a:t>
            </a:r>
            <a:r>
              <a:rPr lang="en-US" dirty="0" err="1"/>
              <a:t>amnt</a:t>
            </a:r>
            <a:r>
              <a:rPr lang="en-US" dirty="0"/>
              <a:t> you expect 1u insulin to decrease their BG, called CF</a:t>
            </a:r>
          </a:p>
          <a:p>
            <a:r>
              <a:rPr lang="en-US" dirty="0"/>
              <a:t>	If goal is 150. (Current – Goal) / CF = dose. Regular insulin is usually best here pk wise.</a:t>
            </a:r>
          </a:p>
          <a:p>
            <a:endParaRPr lang="en-US" dirty="0"/>
          </a:p>
          <a:p>
            <a:r>
              <a:rPr lang="en-US" dirty="0"/>
              <a:t>100 kg patient not on insulin = 50u estimate TDD. 1650 / 50 = 33 CF. 450 – 150 = 300 goal </a:t>
            </a:r>
            <a:r>
              <a:rPr lang="en-US" dirty="0" err="1"/>
              <a:t>amnt</a:t>
            </a:r>
            <a:r>
              <a:rPr lang="en-US" dirty="0"/>
              <a:t> to lower. 300 / 33 =&gt; 10u regular. </a:t>
            </a:r>
          </a:p>
          <a:p>
            <a:r>
              <a:rPr lang="en-US" dirty="0"/>
              <a:t>Pt on 80u insulin daily -&gt; 1850 / 80 = 20 CF. 450 - 150 = 300 goal to lower. 300 / 20 =&gt; 15u regular</a:t>
            </a:r>
          </a:p>
        </p:txBody>
      </p:sp>
      <p:sp>
        <p:nvSpPr>
          <p:cNvPr id="4" name="Slide Number Placeholder 3"/>
          <p:cNvSpPr>
            <a:spLocks noGrp="1"/>
          </p:cNvSpPr>
          <p:nvPr>
            <p:ph type="sldNum" sz="quarter" idx="5"/>
          </p:nvPr>
        </p:nvSpPr>
        <p:spPr/>
        <p:txBody>
          <a:bodyPr/>
          <a:lstStyle/>
          <a:p>
            <a:fld id="{60BDDD1B-7981-514B-B211-D97C9422D57B}" type="slidenum">
              <a:rPr lang="en-US" smtClean="0"/>
              <a:pPr/>
              <a:t>16</a:t>
            </a:fld>
            <a:endParaRPr lang="en-US"/>
          </a:p>
        </p:txBody>
      </p:sp>
    </p:spTree>
    <p:extLst>
      <p:ext uri="{BB962C8B-B14F-4D97-AF65-F5344CB8AC3E}">
        <p14:creationId xmlns:p14="http://schemas.microsoft.com/office/powerpoint/2010/main" val="2431371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these – you will often want to involve your residents. No shame in that - it is much, much easier as an upper level to manage an overly cautious intern than an overly confident one. </a:t>
            </a:r>
          </a:p>
          <a:p>
            <a:endParaRPr lang="en-US" dirty="0"/>
          </a:p>
          <a:p>
            <a:r>
              <a:rPr lang="en-US" dirty="0"/>
              <a:t>5 scariest on call covered by Dr. </a:t>
            </a:r>
            <a:r>
              <a:rPr lang="en-US"/>
              <a:t>Anton.</a:t>
            </a:r>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17</a:t>
            </a:fld>
            <a:endParaRPr lang="en-US"/>
          </a:p>
        </p:txBody>
      </p:sp>
    </p:spTree>
    <p:extLst>
      <p:ext uri="{BB962C8B-B14F-4D97-AF65-F5344CB8AC3E}">
        <p14:creationId xmlns:p14="http://schemas.microsoft.com/office/powerpoint/2010/main" val="1205600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2</a:t>
            </a:fld>
            <a:endParaRPr lang="en-US"/>
          </a:p>
        </p:txBody>
      </p:sp>
    </p:spTree>
    <p:extLst>
      <p:ext uri="{BB962C8B-B14F-4D97-AF65-F5344CB8AC3E}">
        <p14:creationId xmlns:p14="http://schemas.microsoft.com/office/powerpoint/2010/main" val="867259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3</a:t>
            </a:fld>
            <a:endParaRPr lang="en-US"/>
          </a:p>
        </p:txBody>
      </p:sp>
    </p:spTree>
    <p:extLst>
      <p:ext uri="{BB962C8B-B14F-4D97-AF65-F5344CB8AC3E}">
        <p14:creationId xmlns:p14="http://schemas.microsoft.com/office/powerpoint/2010/main" val="2392232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Debated question: How in-depth? 15 second summary -&gt; all 60 patients x-covering for (reasonable on medicine) =&gt; 15 minutes of straight </a:t>
            </a:r>
            <a:r>
              <a:rPr lang="en-US" dirty="0" err="1"/>
              <a:t>signout</a:t>
            </a:r>
            <a:r>
              <a:rPr lang="en-US" dirty="0"/>
              <a:t>. You can’t keep that straight. You need to prioritize. This is hard at first.</a:t>
            </a:r>
          </a:p>
          <a:p>
            <a:endParaRPr lang="en-US" dirty="0"/>
          </a:p>
          <a:p>
            <a:r>
              <a:rPr lang="en-US" dirty="0"/>
              <a:t>3 Objectives: </a:t>
            </a:r>
          </a:p>
          <a:p>
            <a:pPr marL="457200" indent="-457200">
              <a:buAutoNum type="arabicPeriod"/>
            </a:pPr>
            <a:r>
              <a:rPr lang="en-US" dirty="0"/>
              <a:t>communicate who is sick and has the potential to decompensate</a:t>
            </a:r>
          </a:p>
          <a:p>
            <a:pPr marL="457200" indent="-457200">
              <a:buAutoNum type="arabicPeriod"/>
            </a:pPr>
            <a:r>
              <a:rPr lang="en-US" dirty="0"/>
              <a:t>Communicate tasks that need to be completed overnight</a:t>
            </a:r>
          </a:p>
          <a:p>
            <a:pPr marL="457200" indent="-457200">
              <a:buAutoNum type="arabicPeriod"/>
            </a:pPr>
            <a:r>
              <a:rPr lang="en-US" dirty="0"/>
              <a:t>Give a chance for questions on the plan.</a:t>
            </a:r>
          </a:p>
          <a:p>
            <a:pPr marL="457200" indent="-457200">
              <a:buAutoNum type="arabicPeriod"/>
            </a:pPr>
            <a:endParaRPr lang="en-US" dirty="0"/>
          </a:p>
          <a:p>
            <a:pPr marL="0" indent="0">
              <a:buNone/>
            </a:pPr>
            <a:r>
              <a:rPr lang="en-US" dirty="0"/>
              <a:t>My suggestion: </a:t>
            </a:r>
          </a:p>
          <a:p>
            <a:pPr marL="0" indent="0">
              <a:buNone/>
            </a:pPr>
            <a:r>
              <a:rPr lang="en-US" dirty="0"/>
              <a:t>Tell me about folks might get sick, I need to do something on, and then visually scan through the rest to make sure if/</a:t>
            </a:r>
            <a:r>
              <a:rPr lang="en-US" dirty="0" err="1"/>
              <a:t>thens</a:t>
            </a:r>
            <a:r>
              <a:rPr lang="en-US" dirty="0"/>
              <a:t> make sense and you understand why. </a:t>
            </a:r>
          </a:p>
          <a:p>
            <a:pPr marL="0" indent="0">
              <a:buNone/>
            </a:pPr>
            <a:endParaRPr lang="en-US" dirty="0"/>
          </a:p>
          <a:p>
            <a:pPr marL="0" indent="0">
              <a:buNone/>
            </a:pPr>
            <a:r>
              <a:rPr lang="en-US" dirty="0"/>
              <a:t>A chance to double check: </a:t>
            </a:r>
          </a:p>
          <a:p>
            <a:pPr marL="342900" indent="-342900">
              <a:buFontTx/>
              <a:buChar char="-"/>
            </a:pPr>
            <a:r>
              <a:rPr lang="en-US" dirty="0" err="1"/>
              <a:t>Prns</a:t>
            </a:r>
            <a:r>
              <a:rPr lang="en-US" dirty="0"/>
              <a:t> should be ordered by the day team for pain, sleep, nausea - if not, clarify why not. </a:t>
            </a:r>
          </a:p>
          <a:p>
            <a:pPr marL="342900" indent="-342900">
              <a:buFontTx/>
              <a:buChar char="-"/>
            </a:pPr>
            <a:r>
              <a:rPr lang="en-US" dirty="0"/>
              <a:t>Anything your following up on, there should be a plan for the expected results. This is the day teams job. No requests to </a:t>
            </a:r>
            <a:r>
              <a:rPr lang="en-US" dirty="0" err="1"/>
              <a:t>followup</a:t>
            </a:r>
            <a:r>
              <a:rPr lang="en-US" dirty="0"/>
              <a:t> without an if, then statement. They have 6-8 patients, you have 60 – it’s their job to think through as much as possible. NF should be like executing a control-flow diagram as above.</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4</a:t>
            </a:fld>
            <a:endParaRPr lang="en-US"/>
          </a:p>
        </p:txBody>
      </p:sp>
    </p:spTree>
    <p:extLst>
      <p:ext uri="{BB962C8B-B14F-4D97-AF65-F5344CB8AC3E}">
        <p14:creationId xmlns:p14="http://schemas.microsoft.com/office/powerpoint/2010/main" val="190440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4001404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notes on EVERYTHING you do. </a:t>
            </a:r>
          </a:p>
          <a:p>
            <a:r>
              <a:rPr lang="en-US" dirty="0"/>
              <a:t>-write notes on the chart whenever you start a medication </a:t>
            </a:r>
          </a:p>
          <a:p>
            <a:r>
              <a:rPr lang="en-US" dirty="0"/>
              <a:t>-write symptoms </a:t>
            </a:r>
            <a:r>
              <a:rPr lang="en-US" dirty="0" err="1"/>
              <a:t>prns</a:t>
            </a:r>
            <a:r>
              <a:rPr lang="en-US" dirty="0"/>
              <a:t> as 1x overnight, then tell the day team you had to order it </a:t>
            </a:r>
          </a:p>
          <a:p>
            <a:endParaRPr lang="en-US" dirty="0"/>
          </a:p>
          <a:p>
            <a:r>
              <a:rPr lang="en-US" dirty="0"/>
              <a:t>Rule #1: if a nurse is worried about a patient, you need to see them even if the RN’s explanation is not convincing… it may be that they just can’t articulate why they are worried, but the patient is sick. It’s on YOU to make sure this isn’t the case.</a:t>
            </a:r>
          </a:p>
          <a:p>
            <a:endParaRPr lang="en-US" dirty="0"/>
          </a:p>
          <a:p>
            <a:r>
              <a:rPr lang="en-US" dirty="0"/>
              <a:t>Rule #2: You will get stupid pages, but you CANNOT discourage nurses from paging you. If a nurse is dissuaded from paging you, eventually they are going to not page out of fear when it is important for them to page you. If you have a relationship of trust with the RN it may be OK to eventually give feedback (e.g. you don’t need to page for this) if they know you actually care and are coming at it from understanding. That’s not night 1</a:t>
            </a:r>
          </a:p>
          <a:p>
            <a:endParaRPr lang="en-US" dirty="0"/>
          </a:p>
          <a:p>
            <a:r>
              <a:rPr lang="en-US" dirty="0"/>
              <a:t>Rule 3#: You CANNOT, ever lie (or ‘fib’ / fudge), if you forgot something, or you didn’t check it – just say as much. If people (either RNs or day team) don’t trust you, you cannot function. This goes without saying, but is definitely more of an issue on night float.</a:t>
            </a:r>
          </a:p>
        </p:txBody>
      </p:sp>
      <p:sp>
        <p:nvSpPr>
          <p:cNvPr id="4" name="Slide Number Placeholder 3"/>
          <p:cNvSpPr>
            <a:spLocks noGrp="1"/>
          </p:cNvSpPr>
          <p:nvPr>
            <p:ph type="sldNum" sz="quarter" idx="5"/>
          </p:nvPr>
        </p:nvSpPr>
        <p:spPr/>
        <p:txBody>
          <a:bodyPr/>
          <a:lstStyle/>
          <a:p>
            <a:fld id="{60BDDD1B-7981-514B-B211-D97C9422D57B}" type="slidenum">
              <a:rPr lang="en-US" smtClean="0"/>
              <a:pPr/>
              <a:t>6</a:t>
            </a:fld>
            <a:endParaRPr lang="en-US"/>
          </a:p>
        </p:txBody>
      </p:sp>
    </p:spTree>
    <p:extLst>
      <p:ext uri="{BB962C8B-B14F-4D97-AF65-F5344CB8AC3E}">
        <p14:creationId xmlns:p14="http://schemas.microsoft.com/office/powerpoint/2010/main" val="184063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(potentially) emergent =&gt; initial instructions and go to the patient immediately</a:t>
            </a:r>
          </a:p>
          <a:p>
            <a:r>
              <a:rPr lang="en-US" dirty="0"/>
              <a:t>If this is (potentially) urgent =&gt; deal with now. Depending how straightforward, may be appropriate to record RN’s number and look into it then call back. </a:t>
            </a:r>
          </a:p>
          <a:p>
            <a:r>
              <a:rPr lang="en-US" dirty="0"/>
              <a:t>This is not urgent =&gt; record on </a:t>
            </a:r>
            <a:r>
              <a:rPr lang="en-US" dirty="0" err="1"/>
              <a:t>todo</a:t>
            </a:r>
            <a:r>
              <a:rPr lang="en-US" dirty="0"/>
              <a:t> list, manage when it fits into your workflow. Warn RN of possible delay. </a:t>
            </a:r>
          </a:p>
          <a:p>
            <a:endParaRPr lang="en-US" dirty="0"/>
          </a:p>
          <a:p>
            <a:r>
              <a:rPr lang="en-US" dirty="0"/>
              <a:t>Used closed loop communication to ensure that you understand what their concern or need is. If it is not clear, ask directly / </a:t>
            </a:r>
            <a:r>
              <a:rPr lang="en-US" dirty="0" err="1"/>
              <a:t>teachback</a:t>
            </a:r>
            <a:r>
              <a:rPr lang="en-US" dirty="0"/>
              <a:t> (“So, am I right that X is the your main concern?”)</a:t>
            </a:r>
          </a:p>
        </p:txBody>
      </p:sp>
      <p:sp>
        <p:nvSpPr>
          <p:cNvPr id="4" name="Slide Number Placeholder 3"/>
          <p:cNvSpPr>
            <a:spLocks noGrp="1"/>
          </p:cNvSpPr>
          <p:nvPr>
            <p:ph type="sldNum" sz="quarter" idx="5"/>
          </p:nvPr>
        </p:nvSpPr>
        <p:spPr/>
        <p:txBody>
          <a:bodyPr/>
          <a:lstStyle/>
          <a:p>
            <a:fld id="{60BDDD1B-7981-514B-B211-D97C9422D57B}" type="slidenum">
              <a:rPr lang="en-US" smtClean="0"/>
              <a:pPr/>
              <a:t>7</a:t>
            </a:fld>
            <a:endParaRPr lang="en-US"/>
          </a:p>
        </p:txBody>
      </p:sp>
    </p:spTree>
    <p:extLst>
      <p:ext uri="{BB962C8B-B14F-4D97-AF65-F5344CB8AC3E}">
        <p14:creationId xmlns:p14="http://schemas.microsoft.com/office/powerpoint/2010/main" val="3613125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4223837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in intern year (and forever), nobody is perfect…. But the only way people can improve is if they know when they need to change. Be diplomatic and understanding about it, but don’t let it slide. </a:t>
            </a:r>
          </a:p>
          <a:p>
            <a:endParaRPr lang="en-US" dirty="0"/>
          </a:p>
          <a:p>
            <a:r>
              <a:rPr lang="en-US" dirty="0"/>
              <a:t>Patients will have unexpected issues where the day teams plan for each of these doesn’t work – that’s OK, but fixing those is beyond the scope of this talk. </a:t>
            </a:r>
          </a:p>
          <a:p>
            <a:endParaRPr lang="en-US" dirty="0"/>
          </a:p>
          <a:p>
            <a:r>
              <a:rPr lang="en-US" dirty="0"/>
              <a:t>Part of the early night float experience is learning what things you can include in your </a:t>
            </a:r>
            <a:r>
              <a:rPr lang="en-US" dirty="0" err="1"/>
              <a:t>signouts</a:t>
            </a:r>
            <a:r>
              <a:rPr lang="en-US" dirty="0"/>
              <a:t> / plans that will help your colleagues at night. </a:t>
            </a:r>
          </a:p>
        </p:txBody>
      </p:sp>
      <p:sp>
        <p:nvSpPr>
          <p:cNvPr id="4" name="Slide Number Placeholder 3"/>
          <p:cNvSpPr>
            <a:spLocks noGrp="1"/>
          </p:cNvSpPr>
          <p:nvPr>
            <p:ph type="sldNum" sz="quarter" idx="5"/>
          </p:nvPr>
        </p:nvSpPr>
        <p:spPr/>
        <p:txBody>
          <a:bodyPr/>
          <a:lstStyle/>
          <a:p>
            <a:fld id="{60BDDD1B-7981-514B-B211-D97C9422D57B}" type="slidenum">
              <a:rPr lang="en-US" smtClean="0"/>
              <a:pPr/>
              <a:t>9</a:t>
            </a:fld>
            <a:endParaRPr lang="en-US"/>
          </a:p>
        </p:txBody>
      </p:sp>
    </p:spTree>
    <p:extLst>
      <p:ext uri="{BB962C8B-B14F-4D97-AF65-F5344CB8AC3E}">
        <p14:creationId xmlns:p14="http://schemas.microsoft.com/office/powerpoint/2010/main" val="32121050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3597358"/>
            <a:ext cx="12435840" cy="1764030"/>
          </a:xfrm>
          <a:prstGeom prst="rect">
            <a:avLst/>
          </a:prstGeom>
        </p:spPr>
        <p:txBody>
          <a:bodyPr>
            <a:normAutofit/>
          </a:bodyPr>
          <a:lstStyle>
            <a:lvl1pPr algn="ctr">
              <a:defRPr sz="56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2194560" y="4925167"/>
            <a:ext cx="10241280" cy="247410"/>
          </a:xfrm>
          <a:prstGeom prst="rect">
            <a:avLst/>
          </a:prstGeom>
        </p:spPr>
        <p:txBody>
          <a:bodyPr>
            <a:normAutofit/>
          </a:bodyPr>
          <a:lstStyle>
            <a:lvl1pPr marL="0" indent="0" algn="ctr">
              <a:buNone/>
              <a:defRPr sz="1600" cap="all" baseline="0">
                <a:solidFill>
                  <a:srgbClr val="B01C32"/>
                </a:solidFill>
                <a:latin typeface="Century Gothic Bold Italic"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2339181" y="3489325"/>
            <a:ext cx="9952038"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pic>
        <p:nvPicPr>
          <p:cNvPr id="5" name="Picture 16"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81713" y="2499120"/>
            <a:ext cx="24669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pic>
        <p:nvPicPr>
          <p:cNvPr id="18" name="Picture 3" descr="U Health_horizontal_white.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69428"/>
            <a:ext cx="1558925" cy="4091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0" hasCustomPrompt="1"/>
          </p:nvPr>
        </p:nvSpPr>
        <p:spPr>
          <a:xfrm>
            <a:off x="902063" y="3465512"/>
            <a:ext cx="12839700"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7321550" y="5106988"/>
            <a:ext cx="6419850" cy="366712"/>
          </a:xfrm>
          <a:prstGeom prst="rect">
            <a:avLst/>
          </a:prstGeom>
        </p:spPr>
        <p:txBody>
          <a:bodyPr>
            <a:normAutofit/>
          </a:bodyPr>
          <a:lstStyle>
            <a:lvl1pPr marL="0" indent="0" algn="r">
              <a:buNone/>
              <a:defRPr sz="180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2592763"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4143605"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5694447"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MISC</a:t>
            </a:r>
          </a:p>
        </p:txBody>
      </p:sp>
      <p:cxnSp>
        <p:nvCxnSpPr>
          <p:cNvPr id="15" name="Straight Connector 14"/>
          <p:cNvCxnSpPr/>
          <p:nvPr userDrawn="1"/>
        </p:nvCxnSpPr>
        <p:spPr>
          <a:xfrm>
            <a:off x="2576513" y="7856538"/>
            <a:ext cx="12726987"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12700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20"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chemeClr val="bg1"/>
                </a:solidFill>
              </a:defRPr>
            </a:lvl1pPr>
          </a:lstStyle>
          <a:p>
            <a:pPr lvl="0"/>
            <a:r>
              <a:rPr lang="en-US" dirty="0"/>
              <a:t>Source:</a:t>
            </a:r>
          </a:p>
        </p:txBody>
      </p:sp>
      <p:sp>
        <p:nvSpPr>
          <p:cNvPr id="16" name="TextBox 15"/>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chemeClr val="bg1"/>
                </a:solidFill>
                <a:latin typeface="Century Gothic" charset="0"/>
                <a:ea typeface="Century Gothic" charset="0"/>
                <a:cs typeface="Century Gothic" charset="0"/>
              </a:rPr>
              <a:t>©</a:t>
            </a:r>
            <a:r>
              <a:rPr lang="en-US" sz="1200" b="1" spc="300" baseline="0" dirty="0">
                <a:solidFill>
                  <a:schemeClr val="bg1"/>
                </a:solidFill>
                <a:latin typeface="Century Gothic" charset="0"/>
                <a:ea typeface="Century Gothic" charset="0"/>
                <a:cs typeface="Century Gothic" charset="0"/>
              </a:rPr>
              <a:t>UNIVERSITY OF UTAH HEALTH, 2018</a:t>
            </a:r>
            <a:endParaRPr lang="en-US" sz="1200" b="1" spc="300" dirty="0">
              <a:solidFill>
                <a:schemeClr val="bg1"/>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3633788" y="4733925"/>
            <a:ext cx="73152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3" descr="U Health_horizontal_white.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59488" y="5008563"/>
            <a:ext cx="2486025" cy="652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0" hasCustomPrompt="1"/>
          </p:nvPr>
        </p:nvSpPr>
        <p:spPr>
          <a:xfrm>
            <a:off x="3633788" y="3146516"/>
            <a:ext cx="7315200" cy="1724025"/>
          </a:xfrm>
          <a:prstGeom prst="rect">
            <a:avLst/>
          </a:prstGeom>
        </p:spPr>
        <p:txBody>
          <a:bodyPr>
            <a:noAutofit/>
          </a:bodyPr>
          <a:lstStyle>
            <a:lvl1pPr marL="0" indent="0" algn="ctr">
              <a:buNone/>
              <a:defRPr sz="8000" b="0" i="0" spc="20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MISC</a:t>
            </a:r>
          </a:p>
        </p:txBody>
      </p:sp>
      <p:sp>
        <p:nvSpPr>
          <p:cNvPr id="10" name="TextBox 9"/>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chemeClr val="bg1"/>
                </a:solidFill>
                <a:latin typeface="Century Gothic" charset="0"/>
                <a:ea typeface="Century Gothic" charset="0"/>
                <a:cs typeface="Century Gothic" charset="0"/>
              </a:rPr>
              <a:t>©</a:t>
            </a:r>
            <a:r>
              <a:rPr lang="en-US" sz="1200" b="1" spc="300" baseline="0" dirty="0">
                <a:solidFill>
                  <a:schemeClr val="bg1"/>
                </a:solidFill>
                <a:latin typeface="Century Gothic" charset="0"/>
                <a:ea typeface="Century Gothic" charset="0"/>
                <a:cs typeface="Century Gothic" charset="0"/>
              </a:rPr>
              <a:t>UNIVERSITY OF UTAH HEALTH, 2018</a:t>
            </a:r>
            <a:endParaRPr lang="en-US" sz="1200" b="1" spc="300"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grayscl/>
            <a:alphaModFix amt="30000"/>
            <a:extLst>
              <a:ext uri="{28A0092B-C50C-407E-A947-70E740481C1C}">
                <a14:useLocalDpi xmlns:a14="http://schemas.microsoft.com/office/drawing/2010/main" val="0"/>
              </a:ext>
            </a:extLst>
          </a:blip>
          <a:srcRect t="2729" r="3588" b="762"/>
          <a:stretch/>
        </p:blipFill>
        <p:spPr bwMode="auto">
          <a:xfrm>
            <a:off x="1" y="-8359"/>
            <a:ext cx="14630400" cy="8237960"/>
          </a:xfrm>
          <a:prstGeom prst="rect">
            <a:avLst/>
          </a:prstGeom>
          <a:noFill/>
          <a:ln>
            <a:noFill/>
          </a:ln>
          <a:extLst>
            <a:ext uri="{909E8E84-426E-40dd-AFC4-6F175D3DCCD1}">
              <a14:hiddenFill xmlns="" xmlns:a14="http://schemas.microsoft.com/office/drawing/2010/main">
                <a:solidFill>
                  <a:srgbClr val="FFFFFF">
                    <a:alpha val="3019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ectangle 17"/>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9" name="Text Placeholder 8"/>
          <p:cNvSpPr>
            <a:spLocks noGrp="1"/>
          </p:cNvSpPr>
          <p:nvPr>
            <p:ph type="body" sz="quarter" idx="10" hasCustomPrompt="1"/>
          </p:nvPr>
        </p:nvSpPr>
        <p:spPr>
          <a:xfrm>
            <a:off x="3633788" y="3146516"/>
            <a:ext cx="7315200" cy="1724025"/>
          </a:xfrm>
          <a:prstGeom prst="rect">
            <a:avLst/>
          </a:prstGeom>
        </p:spPr>
        <p:txBody>
          <a:bodyPr>
            <a:noAutofit/>
          </a:bodyPr>
          <a:lstStyle>
            <a:lvl1pPr marL="0" indent="0" algn="ctr">
              <a:buNone/>
              <a:defRPr sz="8000" b="0" i="0" spc="200" baseline="0">
                <a:solidFill>
                  <a:srgbClr val="A21727"/>
                </a:solidFill>
                <a:latin typeface="Century Gothic" charset="0"/>
                <a:ea typeface="Century Gothic" charset="0"/>
                <a:cs typeface="Century Gothic" charset="0"/>
              </a:defRPr>
            </a:lvl1pPr>
          </a:lstStyle>
          <a:p>
            <a:pPr lvl="0"/>
            <a:r>
              <a:rPr lang="en-US" dirty="0"/>
              <a:t>TITLE</a:t>
            </a:r>
          </a:p>
        </p:txBody>
      </p:sp>
      <p:pic>
        <p:nvPicPr>
          <p:cNvPr id="19" name="Picture 16" descr="U Health_horizontal_cmyk.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81713" y="4995863"/>
            <a:ext cx="24669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0" name="Straight Connector 19"/>
          <p:cNvCxnSpPr/>
          <p:nvPr userDrawn="1"/>
        </p:nvCxnSpPr>
        <p:spPr>
          <a:xfrm flipV="1">
            <a:off x="3633788" y="4733925"/>
            <a:ext cx="73152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259252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414360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569497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MISC</a:t>
            </a:r>
          </a:p>
        </p:txBody>
      </p:sp>
      <p:sp>
        <p:nvSpPr>
          <p:cNvPr id="11" name="TextBox 10"/>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5" name="Content Placeholder 2"/>
          <p:cNvSpPr>
            <a:spLocks noGrp="1"/>
          </p:cNvSpPr>
          <p:nvPr>
            <p:ph sz="half" idx="1"/>
          </p:nvPr>
        </p:nvSpPr>
        <p:spPr>
          <a:xfrm>
            <a:off x="1104900" y="2114868"/>
            <a:ext cx="12676414"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5" name="Content Placeholder 2"/>
          <p:cNvSpPr>
            <a:spLocks noGrp="1"/>
          </p:cNvSpPr>
          <p:nvPr>
            <p:ph sz="half" idx="1"/>
          </p:nvPr>
        </p:nvSpPr>
        <p:spPr>
          <a:xfrm>
            <a:off x="1104900" y="2114868"/>
            <a:ext cx="6059829"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7839051" y="2114868"/>
            <a:ext cx="6059829"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9" name="TextBox 18"/>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325850" y="1618665"/>
            <a:ext cx="1532896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2880"/>
          </a:p>
        </p:txBody>
      </p:sp>
      <p:sp>
        <p:nvSpPr>
          <p:cNvPr id="18"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9" name="TextBox 18"/>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12700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p:titleStyle>
    <p:body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userDrawn="1">
          <p15:clr>
            <a:srgbClr val="F26B43"/>
          </p15:clr>
        </p15:guide>
        <p15:guide id="2" orient="horz" pos="49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tiff"/><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Pager_AA021263">
            <a:extLst>
              <a:ext uri="{FF2B5EF4-FFF2-40B4-BE49-F238E27FC236}">
                <a16:creationId xmlns:a16="http://schemas.microsoft.com/office/drawing/2014/main" id="{CCAA7AA6-06A6-1540-850F-F2F13322D270}"/>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275384" y="5192244"/>
            <a:ext cx="4079631" cy="2993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p:txBody>
          <a:bodyPr>
            <a:normAutofit/>
          </a:bodyPr>
          <a:lstStyle/>
          <a:p>
            <a:r>
              <a:rPr lang="en-US" dirty="0"/>
              <a:t>TTI: Top-10 On Call</a:t>
            </a:r>
          </a:p>
        </p:txBody>
      </p:sp>
      <p:sp>
        <p:nvSpPr>
          <p:cNvPr id="3" name="Subtitle 2"/>
          <p:cNvSpPr>
            <a:spLocks noGrp="1"/>
          </p:cNvSpPr>
          <p:nvPr>
            <p:ph type="subTitle" idx="1"/>
          </p:nvPr>
        </p:nvSpPr>
        <p:spPr/>
        <p:txBody>
          <a:bodyPr>
            <a:normAutofit fontScale="77500" lnSpcReduction="20000"/>
          </a:bodyPr>
          <a:lstStyle/>
          <a:p>
            <a:r>
              <a:rPr lang="en-US" dirty="0" err="1"/>
              <a:t>Marja</a:t>
            </a:r>
            <a:r>
              <a:rPr lang="en-US" dirty="0"/>
              <a:t> Anton, MD and Brian </a:t>
            </a:r>
            <a:r>
              <a:rPr lang="en-US" dirty="0" err="1"/>
              <a:t>locke</a:t>
            </a:r>
            <a:r>
              <a:rPr lang="en-US" dirty="0"/>
              <a:t>, </a:t>
            </a:r>
            <a:r>
              <a:rPr lang="en-US" dirty="0" err="1"/>
              <a:t>md.</a:t>
            </a:r>
            <a:r>
              <a:rPr lang="en-US" dirty="0"/>
              <a:t> Chief medical residents</a:t>
            </a:r>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schemas </a:t>
            </a:r>
            <a:r>
              <a:rPr lang="en-US" dirty="0">
                <a:solidFill>
                  <a:schemeClr val="bg1">
                    <a:lumMod val="50000"/>
                  </a:schemeClr>
                </a:solidFill>
              </a:rPr>
              <a:t>5 common calls</a:t>
            </a:r>
          </a:p>
        </p:txBody>
      </p:sp>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graphicFrame>
        <p:nvGraphicFramePr>
          <p:cNvPr id="7" name="Content Placeholder 6">
            <a:extLst>
              <a:ext uri="{FF2B5EF4-FFF2-40B4-BE49-F238E27FC236}">
                <a16:creationId xmlns:a16="http://schemas.microsoft.com/office/drawing/2014/main" id="{620C7BFB-C9B2-4F40-93F3-4A820A7F921D}"/>
              </a:ext>
            </a:extLst>
          </p:cNvPr>
          <p:cNvGraphicFramePr>
            <a:graphicFrameLocks noGrp="1"/>
          </p:cNvGraphicFramePr>
          <p:nvPr>
            <p:ph sz="half" idx="1"/>
            <p:extLst>
              <p:ext uri="{D42A27DB-BD31-4B8C-83A1-F6EECF244321}">
                <p14:modId xmlns:p14="http://schemas.microsoft.com/office/powerpoint/2010/main" val="987077575"/>
              </p:ext>
            </p:extLst>
          </p:nvPr>
        </p:nvGraphicFramePr>
        <p:xfrm>
          <a:off x="1104900" y="1807876"/>
          <a:ext cx="12793980" cy="5375397"/>
        </p:xfrm>
        <a:graphic>
          <a:graphicData uri="http://schemas.openxmlformats.org/drawingml/2006/table">
            <a:tbl>
              <a:tblPr firstRow="1" bandRow="1">
                <a:tableStyleId>{5C22544A-7EE6-4342-B048-85BDC9FD1C3A}</a:tableStyleId>
              </a:tblPr>
              <a:tblGrid>
                <a:gridCol w="2558796">
                  <a:extLst>
                    <a:ext uri="{9D8B030D-6E8A-4147-A177-3AD203B41FA5}">
                      <a16:colId xmlns:a16="http://schemas.microsoft.com/office/drawing/2014/main" val="1791031872"/>
                    </a:ext>
                  </a:extLst>
                </a:gridCol>
                <a:gridCol w="2558796">
                  <a:extLst>
                    <a:ext uri="{9D8B030D-6E8A-4147-A177-3AD203B41FA5}">
                      <a16:colId xmlns:a16="http://schemas.microsoft.com/office/drawing/2014/main" val="1418808929"/>
                    </a:ext>
                  </a:extLst>
                </a:gridCol>
                <a:gridCol w="2558796">
                  <a:extLst>
                    <a:ext uri="{9D8B030D-6E8A-4147-A177-3AD203B41FA5}">
                      <a16:colId xmlns:a16="http://schemas.microsoft.com/office/drawing/2014/main" val="2057644248"/>
                    </a:ext>
                  </a:extLst>
                </a:gridCol>
                <a:gridCol w="2560789">
                  <a:extLst>
                    <a:ext uri="{9D8B030D-6E8A-4147-A177-3AD203B41FA5}">
                      <a16:colId xmlns:a16="http://schemas.microsoft.com/office/drawing/2014/main" val="4108093608"/>
                    </a:ext>
                  </a:extLst>
                </a:gridCol>
                <a:gridCol w="2556803">
                  <a:extLst>
                    <a:ext uri="{9D8B030D-6E8A-4147-A177-3AD203B41FA5}">
                      <a16:colId xmlns:a16="http://schemas.microsoft.com/office/drawing/2014/main" val="2279322524"/>
                    </a:ext>
                  </a:extLst>
                </a:gridCol>
              </a:tblGrid>
              <a:tr h="593481">
                <a:tc>
                  <a:txBody>
                    <a:bodyPr/>
                    <a:lstStyle/>
                    <a:p>
                      <a:r>
                        <a:rPr lang="en-US" dirty="0"/>
                        <a:t>Problem</a:t>
                      </a:r>
                    </a:p>
                  </a:txBody>
                  <a:tcPr/>
                </a:tc>
                <a:tc>
                  <a:txBody>
                    <a:bodyPr/>
                    <a:lstStyle/>
                    <a:p>
                      <a:r>
                        <a:rPr lang="en-US" dirty="0"/>
                        <a:t>1</a:t>
                      </a:r>
                      <a:r>
                        <a:rPr lang="en-US" baseline="30000" dirty="0"/>
                        <a:t>st</a:t>
                      </a:r>
                      <a:r>
                        <a:rPr lang="en-US" dirty="0"/>
                        <a:t> Line</a:t>
                      </a:r>
                    </a:p>
                  </a:txBody>
                  <a:tcPr/>
                </a:tc>
                <a:tc>
                  <a:txBody>
                    <a:bodyPr/>
                    <a:lstStyle/>
                    <a:p>
                      <a:r>
                        <a:rPr lang="en-US" dirty="0"/>
                        <a:t>2</a:t>
                      </a:r>
                      <a:r>
                        <a:rPr lang="en-US" baseline="30000" dirty="0"/>
                        <a:t>nd</a:t>
                      </a:r>
                      <a:r>
                        <a:rPr lang="en-US" dirty="0"/>
                        <a:t> Line</a:t>
                      </a:r>
                    </a:p>
                  </a:txBody>
                  <a:tcPr/>
                </a:tc>
                <a:tc>
                  <a:txBody>
                    <a:bodyPr/>
                    <a:lstStyle/>
                    <a:p>
                      <a:r>
                        <a:rPr lang="en-US" dirty="0"/>
                        <a:t>3</a:t>
                      </a:r>
                      <a:r>
                        <a:rPr lang="en-US" baseline="30000" dirty="0"/>
                        <a:t>rd</a:t>
                      </a:r>
                      <a:r>
                        <a:rPr lang="en-US" dirty="0"/>
                        <a:t> Line</a:t>
                      </a:r>
                    </a:p>
                  </a:txBody>
                  <a:tcPr/>
                </a:tc>
                <a:tc>
                  <a:txBody>
                    <a:bodyPr/>
                    <a:lstStyle/>
                    <a:p>
                      <a:r>
                        <a:rPr lang="en-US" dirty="0"/>
                        <a:t>Note</a:t>
                      </a:r>
                    </a:p>
                  </a:txBody>
                  <a:tcPr/>
                </a:tc>
                <a:extLst>
                  <a:ext uri="{0D108BD9-81ED-4DB2-BD59-A6C34878D82A}">
                    <a16:rowId xmlns:a16="http://schemas.microsoft.com/office/drawing/2014/main" val="1216272883"/>
                  </a:ext>
                </a:extLst>
              </a:tr>
              <a:tr h="849883">
                <a:tc>
                  <a:txBody>
                    <a:bodyPr/>
                    <a:lstStyle/>
                    <a:p>
                      <a:r>
                        <a:rPr lang="en-US" dirty="0"/>
                        <a:t>Insomnia</a:t>
                      </a:r>
                    </a:p>
                  </a:txBody>
                  <a:tcPr/>
                </a:tc>
                <a:tc>
                  <a:txBody>
                    <a:bodyPr/>
                    <a:lstStyle/>
                    <a:p>
                      <a:r>
                        <a:rPr lang="en-US" dirty="0"/>
                        <a:t>Behavior (TV, lights off)</a:t>
                      </a:r>
                    </a:p>
                  </a:txBody>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Melatonin 1.5-3mg before 12a</a:t>
                      </a:r>
                    </a:p>
                  </a:txBody>
                  <a:tcPr/>
                </a:tc>
                <a:tc>
                  <a: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Trazodone 50mg*</a:t>
                      </a:r>
                    </a:p>
                  </a:txBody>
                  <a:tcPr/>
                </a:tc>
                <a:tc>
                  <a:txBody>
                    <a:bodyPr/>
                    <a:lstStyle/>
                    <a:p>
                      <a:r>
                        <a:rPr lang="en-US" dirty="0"/>
                        <a:t>Avoid Benadryl, Benzo</a:t>
                      </a:r>
                    </a:p>
                  </a:txBody>
                  <a:tcPr/>
                </a:tc>
                <a:extLst>
                  <a:ext uri="{0D108BD9-81ED-4DB2-BD59-A6C34878D82A}">
                    <a16:rowId xmlns:a16="http://schemas.microsoft.com/office/drawing/2014/main" val="3754073673"/>
                  </a:ext>
                </a:extLst>
              </a:tr>
              <a:tr h="1084114">
                <a:tc>
                  <a:txBody>
                    <a:bodyPr/>
                    <a:lstStyle/>
                    <a:p>
                      <a:r>
                        <a:rPr lang="en-US" dirty="0"/>
                        <a:t>Nausea</a:t>
                      </a:r>
                    </a:p>
                  </a:txBody>
                  <a:tcPr/>
                </a:tc>
                <a:tc>
                  <a:txBody>
                    <a:bodyPr/>
                    <a:lstStyle/>
                    <a:p>
                      <a:r>
                        <a:rPr lang="en-US" dirty="0"/>
                        <a:t>Zofran* 4mg (IV if vomiting)</a:t>
                      </a:r>
                    </a:p>
                  </a:txBody>
                  <a:tcPr/>
                </a:tc>
                <a:tc>
                  <a:txBody>
                    <a:bodyPr/>
                    <a:lstStyle/>
                    <a:p>
                      <a:r>
                        <a:rPr lang="en-US" dirty="0"/>
                        <a:t>Promethazine* 12.5-25mg</a:t>
                      </a:r>
                    </a:p>
                  </a:txBody>
                  <a:tcPr/>
                </a:tc>
                <a:tc>
                  <a:txBody>
                    <a:bodyPr/>
                    <a:lstStyle/>
                    <a:p>
                      <a:r>
                        <a:rPr lang="en-US" sz="2400" dirty="0"/>
                        <a:t>Prochlorperazine* 5mg </a:t>
                      </a:r>
                    </a:p>
                  </a:txBody>
                  <a:tcPr/>
                </a:tc>
                <a:tc>
                  <a:txBody>
                    <a:bodyPr/>
                    <a:lstStyle/>
                    <a:p>
                      <a:r>
                        <a:rPr lang="en-US" dirty="0" err="1"/>
                        <a:t>Tigan</a:t>
                      </a:r>
                      <a:r>
                        <a:rPr lang="en-US" dirty="0"/>
                        <a:t>, Ativan if QTc &gt; 500</a:t>
                      </a:r>
                    </a:p>
                  </a:txBody>
                  <a:tcPr/>
                </a:tc>
                <a:extLst>
                  <a:ext uri="{0D108BD9-81ED-4DB2-BD59-A6C34878D82A}">
                    <a16:rowId xmlns:a16="http://schemas.microsoft.com/office/drawing/2014/main" val="2528467976"/>
                  </a:ext>
                </a:extLst>
              </a:tr>
              <a:tr h="1084114">
                <a:tc>
                  <a:txBody>
                    <a:bodyPr/>
                    <a:lstStyle/>
                    <a:p>
                      <a:r>
                        <a:rPr lang="en-US" dirty="0"/>
                        <a:t>Pain</a:t>
                      </a:r>
                    </a:p>
                  </a:txBody>
                  <a:tcPr/>
                </a:tc>
                <a:tc>
                  <a:txBody>
                    <a:bodyPr/>
                    <a:lstStyle/>
                    <a:p>
                      <a:r>
                        <a:rPr lang="en-US" dirty="0"/>
                        <a:t>APAP** 975mg</a:t>
                      </a:r>
                    </a:p>
                  </a:txBody>
                  <a:tcPr/>
                </a:tc>
                <a:tc>
                  <a:txBody>
                    <a:bodyPr/>
                    <a:lstStyle/>
                    <a:p>
                      <a:r>
                        <a:rPr lang="en-US" dirty="0"/>
                        <a:t>NSAID** (</a:t>
                      </a:r>
                      <a:r>
                        <a:rPr lang="en-US" dirty="0" err="1"/>
                        <a:t>Ibu</a:t>
                      </a:r>
                      <a:r>
                        <a:rPr lang="en-US" dirty="0"/>
                        <a:t> 600mg)</a:t>
                      </a:r>
                    </a:p>
                  </a:txBody>
                  <a:tcPr/>
                </a:tc>
                <a:tc>
                  <a:txBody>
                    <a:bodyPr/>
                    <a:lstStyle/>
                    <a:p>
                      <a:r>
                        <a:rPr lang="en-US" dirty="0"/>
                        <a:t>Oxycodone 5mg</a:t>
                      </a:r>
                    </a:p>
                  </a:txBody>
                  <a:tcPr/>
                </a:tc>
                <a:tc>
                  <a:txBody>
                    <a:bodyPr/>
                    <a:lstStyle/>
                    <a:p>
                      <a:r>
                        <a:rPr lang="en-US" sz="2400" dirty="0"/>
                        <a:t>IV only if PO too slow </a:t>
                      </a:r>
                      <a:r>
                        <a:rPr lang="en-US" sz="2400" u="sng" dirty="0"/>
                        <a:t>and</a:t>
                      </a:r>
                      <a:r>
                        <a:rPr lang="en-US" sz="2400" dirty="0"/>
                        <a:t> severe</a:t>
                      </a:r>
                    </a:p>
                  </a:txBody>
                  <a:tcPr/>
                </a:tc>
                <a:extLst>
                  <a:ext uri="{0D108BD9-81ED-4DB2-BD59-A6C34878D82A}">
                    <a16:rowId xmlns:a16="http://schemas.microsoft.com/office/drawing/2014/main" val="2648885394"/>
                  </a:ext>
                </a:extLst>
              </a:tr>
              <a:tr h="764686">
                <a:tc>
                  <a:txBody>
                    <a:bodyPr/>
                    <a:lstStyle/>
                    <a:p>
                      <a:r>
                        <a:rPr lang="en-US" dirty="0"/>
                        <a:t>Constipation</a:t>
                      </a:r>
                    </a:p>
                  </a:txBody>
                  <a:tcPr/>
                </a:tc>
                <a:tc>
                  <a:txBody>
                    <a:bodyPr/>
                    <a:lstStyle/>
                    <a:p>
                      <a:r>
                        <a:rPr lang="en-US" dirty="0" err="1"/>
                        <a:t>Miralax</a:t>
                      </a:r>
                      <a:r>
                        <a:rPr lang="en-US" dirty="0"/>
                        <a:t> 17g</a:t>
                      </a:r>
                    </a:p>
                  </a:txBody>
                  <a:tcPr/>
                </a:tc>
                <a:tc>
                  <a:txBody>
                    <a:bodyPr/>
                    <a:lstStyle/>
                    <a:p>
                      <a:r>
                        <a:rPr lang="en-US" dirty="0"/>
                        <a:t>Senna 17.2g</a:t>
                      </a:r>
                    </a:p>
                  </a:txBody>
                  <a:tcPr/>
                </a:tc>
                <a:tc>
                  <a:txBody>
                    <a:bodyPr/>
                    <a:lstStyle/>
                    <a:p>
                      <a:r>
                        <a:rPr lang="en-US" dirty="0"/>
                        <a:t>Bisacodyl Supp.</a:t>
                      </a:r>
                    </a:p>
                  </a:txBody>
                  <a:tcPr/>
                </a:tc>
                <a:tc>
                  <a:txBody>
                    <a:bodyPr/>
                    <a:lstStyle/>
                    <a:p>
                      <a:r>
                        <a:rPr lang="en-US" dirty="0"/>
                        <a:t>All enemas** are equal. </a:t>
                      </a:r>
                    </a:p>
                  </a:txBody>
                  <a:tcPr/>
                </a:tc>
                <a:extLst>
                  <a:ext uri="{0D108BD9-81ED-4DB2-BD59-A6C34878D82A}">
                    <a16:rowId xmlns:a16="http://schemas.microsoft.com/office/drawing/2014/main" val="1855975582"/>
                  </a:ext>
                </a:extLst>
              </a:tr>
              <a:tr h="675160">
                <a:tc gridSpan="5">
                  <a:txBody>
                    <a:bodyPr/>
                    <a:lstStyle/>
                    <a:p>
                      <a:r>
                        <a:rPr lang="en-US" dirty="0"/>
                        <a:t>* = check QTc, **esp. note for contraindications</a:t>
                      </a:r>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49555049"/>
                  </a:ext>
                </a:extLst>
              </a:tr>
            </a:tbl>
          </a:graphicData>
        </a:graphic>
      </p:graphicFrame>
    </p:spTree>
    <p:extLst>
      <p:ext uri="{BB962C8B-B14F-4D97-AF65-F5344CB8AC3E}">
        <p14:creationId xmlns:p14="http://schemas.microsoft.com/office/powerpoint/2010/main" val="157217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schemas </a:t>
            </a:r>
            <a:r>
              <a:rPr lang="en-US" dirty="0">
                <a:solidFill>
                  <a:schemeClr val="bg1">
                    <a:lumMod val="50000"/>
                  </a:schemeClr>
                </a:solidFill>
              </a:rPr>
              <a:t>5 common calls</a:t>
            </a:r>
          </a:p>
        </p:txBody>
      </p:sp>
      <p:sp>
        <p:nvSpPr>
          <p:cNvPr id="5" name="Content Placeholder 4"/>
          <p:cNvSpPr>
            <a:spLocks noGrp="1"/>
          </p:cNvSpPr>
          <p:nvPr>
            <p:ph sz="half" idx="1"/>
          </p:nvPr>
        </p:nvSpPr>
        <p:spPr>
          <a:xfrm>
            <a:off x="1104900" y="2062118"/>
            <a:ext cx="6456485" cy="5350804"/>
          </a:xfrm>
        </p:spPr>
        <p:txBody>
          <a:bodyPr/>
          <a:lstStyle/>
          <a:p>
            <a:pPr marL="742950" indent="-742950">
              <a:buFont typeface="+mj-lt"/>
              <a:buAutoNum type="arabicPeriod"/>
            </a:pPr>
            <a:r>
              <a:rPr lang="en-US" sz="3600" dirty="0"/>
              <a:t>High BP </a:t>
            </a:r>
          </a:p>
          <a:p>
            <a:pPr marL="742950" indent="-742950">
              <a:buFont typeface="+mj-lt"/>
              <a:buAutoNum type="arabicPeriod"/>
            </a:pPr>
            <a:r>
              <a:rPr lang="en-US" sz="3600" dirty="0"/>
              <a:t>NPO, can they have X?</a:t>
            </a:r>
          </a:p>
          <a:p>
            <a:pPr marL="742950" indent="-742950">
              <a:buFont typeface="+mj-lt"/>
              <a:buAutoNum type="arabicPeriod"/>
            </a:pPr>
            <a:r>
              <a:rPr lang="en-US" sz="3600" dirty="0"/>
              <a:t>Wants to leave AMA</a:t>
            </a:r>
          </a:p>
          <a:p>
            <a:pPr marL="742950" indent="-742950">
              <a:buFont typeface="+mj-lt"/>
              <a:buAutoNum type="arabicPeriod"/>
            </a:pPr>
            <a:r>
              <a:rPr lang="en-US" sz="3600" dirty="0"/>
              <a:t>XX beats of NSVT</a:t>
            </a:r>
          </a:p>
          <a:p>
            <a:pPr marL="742950" indent="-742950">
              <a:buFont typeface="+mj-lt"/>
              <a:buAutoNum type="arabicPeriod"/>
            </a:pPr>
            <a:r>
              <a:rPr lang="en-US" sz="3600" dirty="0"/>
              <a:t>Insulin problems</a:t>
            </a:r>
          </a:p>
        </p:txBody>
      </p:sp>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pic>
        <p:nvPicPr>
          <p:cNvPr id="12" name="Picture 11">
            <a:extLst>
              <a:ext uri="{FF2B5EF4-FFF2-40B4-BE49-F238E27FC236}">
                <a16:creationId xmlns:a16="http://schemas.microsoft.com/office/drawing/2014/main" id="{35F9FCC5-99D7-9F4B-A42D-2F82552F7450}"/>
              </a:ext>
            </a:extLst>
          </p:cNvPr>
          <p:cNvPicPr>
            <a:picLocks noChangeAspect="1"/>
          </p:cNvPicPr>
          <p:nvPr/>
        </p:nvPicPr>
        <p:blipFill>
          <a:blip r:embed="rId3"/>
          <a:stretch>
            <a:fillRect/>
          </a:stretch>
        </p:blipFill>
        <p:spPr>
          <a:xfrm>
            <a:off x="8415243" y="1711495"/>
            <a:ext cx="5876192" cy="5876192"/>
          </a:xfrm>
          <a:prstGeom prst="rect">
            <a:avLst/>
          </a:prstGeom>
        </p:spPr>
      </p:pic>
      <p:sp>
        <p:nvSpPr>
          <p:cNvPr id="7" name="Right Arrow 6">
            <a:extLst>
              <a:ext uri="{FF2B5EF4-FFF2-40B4-BE49-F238E27FC236}">
                <a16:creationId xmlns:a16="http://schemas.microsoft.com/office/drawing/2014/main" id="{F2FF753C-BF57-E047-AA33-7728084B53DF}"/>
              </a:ext>
            </a:extLst>
          </p:cNvPr>
          <p:cNvSpPr/>
          <p:nvPr/>
        </p:nvSpPr>
        <p:spPr>
          <a:xfrm>
            <a:off x="6215158" y="5315355"/>
            <a:ext cx="1195754" cy="791307"/>
          </a:xfrm>
          <a:prstGeom prst="right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86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approach</a:t>
            </a:r>
            <a:r>
              <a:rPr lang="en-US" dirty="0">
                <a:solidFill>
                  <a:schemeClr val="bg1">
                    <a:lumMod val="50000"/>
                  </a:schemeClr>
                </a:solidFill>
              </a:rPr>
              <a:t> high blood pressure</a:t>
            </a:r>
          </a:p>
        </p:txBody>
      </p:sp>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pic>
        <p:nvPicPr>
          <p:cNvPr id="3" name="Picture 2">
            <a:extLst>
              <a:ext uri="{FF2B5EF4-FFF2-40B4-BE49-F238E27FC236}">
                <a16:creationId xmlns:a16="http://schemas.microsoft.com/office/drawing/2014/main" id="{7BD1E755-E3B5-034B-9521-7B5FC027C3AB}"/>
              </a:ext>
            </a:extLst>
          </p:cNvPr>
          <p:cNvPicPr>
            <a:picLocks noChangeAspect="1"/>
          </p:cNvPicPr>
          <p:nvPr/>
        </p:nvPicPr>
        <p:blipFill>
          <a:blip r:embed="rId3"/>
          <a:stretch>
            <a:fillRect/>
          </a:stretch>
        </p:blipFill>
        <p:spPr>
          <a:xfrm>
            <a:off x="10058175" y="2532184"/>
            <a:ext cx="3981382" cy="3981382"/>
          </a:xfrm>
          <a:prstGeom prst="rect">
            <a:avLst/>
          </a:prstGeom>
        </p:spPr>
      </p:pic>
      <p:sp>
        <p:nvSpPr>
          <p:cNvPr id="4" name="&quot;No&quot; Symbol 3">
            <a:extLst>
              <a:ext uri="{FF2B5EF4-FFF2-40B4-BE49-F238E27FC236}">
                <a16:creationId xmlns:a16="http://schemas.microsoft.com/office/drawing/2014/main" id="{6A548552-5E09-2A4E-B705-77C46D5CB902}"/>
              </a:ext>
            </a:extLst>
          </p:cNvPr>
          <p:cNvSpPr/>
          <p:nvPr/>
        </p:nvSpPr>
        <p:spPr>
          <a:xfrm>
            <a:off x="9886657" y="2557027"/>
            <a:ext cx="4012223" cy="3956539"/>
          </a:xfrm>
          <a:prstGeom prst="noSmoking">
            <a:avLst>
              <a:gd name="adj" fmla="val 10748"/>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ounded Rectangle 13">
            <a:extLst>
              <a:ext uri="{FF2B5EF4-FFF2-40B4-BE49-F238E27FC236}">
                <a16:creationId xmlns:a16="http://schemas.microsoft.com/office/drawing/2014/main" id="{B977F6ED-E426-324C-A2B9-4D1C77C72B5B}"/>
              </a:ext>
            </a:extLst>
          </p:cNvPr>
          <p:cNvSpPr/>
          <p:nvPr/>
        </p:nvSpPr>
        <p:spPr>
          <a:xfrm>
            <a:off x="1547446" y="1828800"/>
            <a:ext cx="3288323" cy="10726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Page for High BP</a:t>
            </a:r>
          </a:p>
        </p:txBody>
      </p:sp>
      <p:sp>
        <p:nvSpPr>
          <p:cNvPr id="15" name="Rounded Rectangle 14">
            <a:extLst>
              <a:ext uri="{FF2B5EF4-FFF2-40B4-BE49-F238E27FC236}">
                <a16:creationId xmlns:a16="http://schemas.microsoft.com/office/drawing/2014/main" id="{415B1823-1277-CA47-9508-33C6D63DD82B}"/>
              </a:ext>
            </a:extLst>
          </p:cNvPr>
          <p:cNvSpPr/>
          <p:nvPr/>
        </p:nvSpPr>
        <p:spPr>
          <a:xfrm>
            <a:off x="4835769" y="3235569"/>
            <a:ext cx="4149969" cy="12873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End-Organ Damage?</a:t>
            </a:r>
          </a:p>
          <a:p>
            <a:pPr algn="ctr"/>
            <a:r>
              <a:rPr lang="en-US" sz="2400" dirty="0"/>
              <a:t>Emergency, ICU xfer and immediate lowering</a:t>
            </a:r>
          </a:p>
        </p:txBody>
      </p:sp>
      <p:sp>
        <p:nvSpPr>
          <p:cNvPr id="16" name="Rounded Rectangle 15">
            <a:extLst>
              <a:ext uri="{FF2B5EF4-FFF2-40B4-BE49-F238E27FC236}">
                <a16:creationId xmlns:a16="http://schemas.microsoft.com/office/drawing/2014/main" id="{88B87506-2D4B-5340-9E97-7833CE065B16}"/>
              </a:ext>
            </a:extLst>
          </p:cNvPr>
          <p:cNvSpPr/>
          <p:nvPr/>
        </p:nvSpPr>
        <p:spPr>
          <a:xfrm>
            <a:off x="4835768" y="4684486"/>
            <a:ext cx="4149969" cy="12873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Specific Target? (</a:t>
            </a:r>
            <a:r>
              <a:rPr lang="en-US" sz="2400" dirty="0" err="1"/>
              <a:t>eg.</a:t>
            </a:r>
            <a:r>
              <a:rPr lang="en-US" sz="2400" dirty="0"/>
              <a:t> post-stroke, dissection, aneurysm) Lower now (IV vs PO)</a:t>
            </a:r>
          </a:p>
        </p:txBody>
      </p:sp>
      <p:sp>
        <p:nvSpPr>
          <p:cNvPr id="17" name="Rounded Rectangle 16">
            <a:extLst>
              <a:ext uri="{FF2B5EF4-FFF2-40B4-BE49-F238E27FC236}">
                <a16:creationId xmlns:a16="http://schemas.microsoft.com/office/drawing/2014/main" id="{D8FDC96E-B294-8E40-9EDB-1713FF9B3BF8}"/>
              </a:ext>
            </a:extLst>
          </p:cNvPr>
          <p:cNvSpPr/>
          <p:nvPr/>
        </p:nvSpPr>
        <p:spPr>
          <a:xfrm>
            <a:off x="4835768" y="6133403"/>
            <a:ext cx="4149969" cy="12873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Goal to lower BP in days to weeks. No IV meds. Resume home med vs defer to day</a:t>
            </a:r>
          </a:p>
        </p:txBody>
      </p:sp>
      <p:sp>
        <p:nvSpPr>
          <p:cNvPr id="18" name="Bent-Up Arrow 17">
            <a:extLst>
              <a:ext uri="{FF2B5EF4-FFF2-40B4-BE49-F238E27FC236}">
                <a16:creationId xmlns:a16="http://schemas.microsoft.com/office/drawing/2014/main" id="{CB87A7FD-A6E2-C34A-9FC6-06BC93191787}"/>
              </a:ext>
            </a:extLst>
          </p:cNvPr>
          <p:cNvSpPr/>
          <p:nvPr/>
        </p:nvSpPr>
        <p:spPr>
          <a:xfrm rot="5400000">
            <a:off x="2943573" y="3031959"/>
            <a:ext cx="1072663" cy="138918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Bent-Up Arrow 19">
            <a:extLst>
              <a:ext uri="{FF2B5EF4-FFF2-40B4-BE49-F238E27FC236}">
                <a16:creationId xmlns:a16="http://schemas.microsoft.com/office/drawing/2014/main" id="{321E794D-AD47-A444-A02B-1A855F30BB27}"/>
              </a:ext>
            </a:extLst>
          </p:cNvPr>
          <p:cNvSpPr/>
          <p:nvPr/>
        </p:nvSpPr>
        <p:spPr>
          <a:xfrm rot="5400000">
            <a:off x="2943573" y="4492867"/>
            <a:ext cx="1072663" cy="138918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Bent-Up Arrow 20">
            <a:extLst>
              <a:ext uri="{FF2B5EF4-FFF2-40B4-BE49-F238E27FC236}">
                <a16:creationId xmlns:a16="http://schemas.microsoft.com/office/drawing/2014/main" id="{2F7C2648-5E66-7242-A4AC-BEC7E5C43EF5}"/>
              </a:ext>
            </a:extLst>
          </p:cNvPr>
          <p:cNvSpPr/>
          <p:nvPr/>
        </p:nvSpPr>
        <p:spPr>
          <a:xfrm rot="5400000">
            <a:off x="2943573" y="5904804"/>
            <a:ext cx="1072663" cy="138918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99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approach</a:t>
            </a:r>
            <a:r>
              <a:rPr lang="en-US" dirty="0">
                <a:solidFill>
                  <a:schemeClr val="bg1">
                    <a:lumMod val="50000"/>
                  </a:schemeClr>
                </a:solidFill>
              </a:rPr>
              <a:t> NPO, meds/ice/sips</a:t>
            </a:r>
          </a:p>
        </p:txBody>
      </p:sp>
      <p:sp>
        <p:nvSpPr>
          <p:cNvPr id="5" name="Content Placeholder 4"/>
          <p:cNvSpPr>
            <a:spLocks noGrp="1"/>
          </p:cNvSpPr>
          <p:nvPr>
            <p:ph sz="half" idx="1"/>
          </p:nvPr>
        </p:nvSpPr>
        <p:spPr>
          <a:xfrm>
            <a:off x="569655" y="2509057"/>
            <a:ext cx="6277709" cy="4258697"/>
          </a:xfrm>
        </p:spPr>
        <p:txBody>
          <a:bodyPr/>
          <a:lstStyle/>
          <a:p>
            <a:pPr marL="0" indent="0">
              <a:buNone/>
            </a:pPr>
            <a:r>
              <a:rPr lang="en-US" sz="2800" dirty="0"/>
              <a:t>Indications for </a:t>
            </a:r>
            <a:r>
              <a:rPr lang="en-US" sz="2800" u="sng" dirty="0"/>
              <a:t>strict</a:t>
            </a:r>
            <a:r>
              <a:rPr lang="en-US" sz="2800" dirty="0"/>
              <a:t> NPO: </a:t>
            </a:r>
          </a:p>
          <a:p>
            <a:r>
              <a:rPr lang="en-US" sz="2800" dirty="0"/>
              <a:t>GI track is blocked, perforated, or disconnected</a:t>
            </a:r>
          </a:p>
          <a:p>
            <a:r>
              <a:rPr lang="en-US" sz="2800" dirty="0"/>
              <a:t>Can’t swallow</a:t>
            </a:r>
          </a:p>
          <a:p>
            <a:pPr marL="0" indent="0">
              <a:buNone/>
            </a:pPr>
            <a:endParaRPr lang="en-US" sz="2800" dirty="0"/>
          </a:p>
          <a:p>
            <a:pPr marL="0" indent="0">
              <a:buNone/>
            </a:pPr>
            <a:r>
              <a:rPr lang="en-US" sz="2800" dirty="0"/>
              <a:t>Indications for pre-procedure NPO: </a:t>
            </a:r>
          </a:p>
          <a:p>
            <a:r>
              <a:rPr lang="en-US" sz="2800" dirty="0"/>
              <a:t>General anesthesia (ETT)</a:t>
            </a:r>
          </a:p>
          <a:p>
            <a:r>
              <a:rPr lang="en-US" sz="2800" dirty="0"/>
              <a:t>MAC / Procedural sedation</a:t>
            </a:r>
          </a:p>
          <a:p>
            <a:pPr marL="742950" indent="-742950">
              <a:buFont typeface="+mj-lt"/>
              <a:buAutoNum type="arabicPeriod"/>
            </a:pPr>
            <a:endParaRPr lang="en-US" sz="3600" dirty="0"/>
          </a:p>
        </p:txBody>
      </p:sp>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graphicFrame>
        <p:nvGraphicFramePr>
          <p:cNvPr id="3" name="Table 2">
            <a:extLst>
              <a:ext uri="{FF2B5EF4-FFF2-40B4-BE49-F238E27FC236}">
                <a16:creationId xmlns:a16="http://schemas.microsoft.com/office/drawing/2014/main" id="{32DAAFF7-10A1-714C-9F68-EF71A2F4FD9B}"/>
              </a:ext>
            </a:extLst>
          </p:cNvPr>
          <p:cNvGraphicFramePr>
            <a:graphicFrameLocks noGrp="1"/>
          </p:cNvGraphicFramePr>
          <p:nvPr>
            <p:extLst>
              <p:ext uri="{D42A27DB-BD31-4B8C-83A1-F6EECF244321}">
                <p14:modId xmlns:p14="http://schemas.microsoft.com/office/powerpoint/2010/main" val="2051221364"/>
              </p:ext>
            </p:extLst>
          </p:nvPr>
        </p:nvGraphicFramePr>
        <p:xfrm>
          <a:off x="7174523" y="2312415"/>
          <a:ext cx="7297618" cy="4631189"/>
        </p:xfrm>
        <a:graphic>
          <a:graphicData uri="http://schemas.openxmlformats.org/drawingml/2006/table">
            <a:tbl>
              <a:tblPr firstRow="1" bandRow="1">
                <a:tableStyleId>{5C22544A-7EE6-4342-B048-85BDC9FD1C3A}</a:tableStyleId>
              </a:tblPr>
              <a:tblGrid>
                <a:gridCol w="3648809">
                  <a:extLst>
                    <a:ext uri="{9D8B030D-6E8A-4147-A177-3AD203B41FA5}">
                      <a16:colId xmlns:a16="http://schemas.microsoft.com/office/drawing/2014/main" val="4255583743"/>
                    </a:ext>
                  </a:extLst>
                </a:gridCol>
                <a:gridCol w="3648809">
                  <a:extLst>
                    <a:ext uri="{9D8B030D-6E8A-4147-A177-3AD203B41FA5}">
                      <a16:colId xmlns:a16="http://schemas.microsoft.com/office/drawing/2014/main" val="3092192972"/>
                    </a:ext>
                  </a:extLst>
                </a:gridCol>
              </a:tblGrid>
              <a:tr h="884963">
                <a:tc>
                  <a:txBody>
                    <a:bodyPr/>
                    <a:lstStyle/>
                    <a:p>
                      <a:r>
                        <a:rPr lang="en-US" dirty="0"/>
                        <a:t>Type of Intake</a:t>
                      </a:r>
                    </a:p>
                  </a:txBody>
                  <a:tcPr/>
                </a:tc>
                <a:tc>
                  <a:txBody>
                    <a:bodyPr/>
                    <a:lstStyle/>
                    <a:p>
                      <a:r>
                        <a:rPr lang="en-US" dirty="0"/>
                        <a:t>Time prior to procedure</a:t>
                      </a:r>
                    </a:p>
                  </a:txBody>
                  <a:tcPr/>
                </a:tc>
                <a:extLst>
                  <a:ext uri="{0D108BD9-81ED-4DB2-BD59-A6C34878D82A}">
                    <a16:rowId xmlns:a16="http://schemas.microsoft.com/office/drawing/2014/main" val="3747697599"/>
                  </a:ext>
                </a:extLst>
              </a:tr>
              <a:tr h="513575">
                <a:tc gridSpan="2">
                  <a:txBody>
                    <a:bodyPr/>
                    <a:lstStyle/>
                    <a:p>
                      <a:pPr algn="ctr"/>
                      <a:r>
                        <a:rPr lang="en-US" dirty="0"/>
                        <a:t>For patients NPO for a procedure. Assume all procedures will be bumped to 1</a:t>
                      </a:r>
                      <a:r>
                        <a:rPr lang="en-US" baseline="30000" dirty="0"/>
                        <a:t>st</a:t>
                      </a:r>
                      <a:r>
                        <a:rPr lang="en-US" dirty="0"/>
                        <a:t> slot.</a:t>
                      </a:r>
                    </a:p>
                  </a:txBody>
                  <a:tcPr/>
                </a:tc>
                <a:tc hMerge="1">
                  <a:txBody>
                    <a:bodyPr/>
                    <a:lstStyle/>
                    <a:p>
                      <a:endParaRPr lang="en-US" dirty="0"/>
                    </a:p>
                  </a:txBody>
                  <a:tcPr/>
                </a:tc>
                <a:extLst>
                  <a:ext uri="{0D108BD9-81ED-4DB2-BD59-A6C34878D82A}">
                    <a16:rowId xmlns:a16="http://schemas.microsoft.com/office/drawing/2014/main" val="2881448199"/>
                  </a:ext>
                </a:extLst>
              </a:tr>
              <a:tr h="880039">
                <a:tc>
                  <a:txBody>
                    <a:bodyPr/>
                    <a:lstStyle/>
                    <a:p>
                      <a:r>
                        <a:rPr lang="en-US" dirty="0"/>
                        <a:t>Meds w/ sip of H2O</a:t>
                      </a:r>
                    </a:p>
                  </a:txBody>
                  <a:tcPr/>
                </a:tc>
                <a:tc>
                  <a:txBody>
                    <a:bodyPr/>
                    <a:lstStyle/>
                    <a:p>
                      <a:r>
                        <a:rPr lang="en-US" dirty="0"/>
                        <a:t>Up to procedure if needed</a:t>
                      </a:r>
                    </a:p>
                  </a:txBody>
                  <a:tcPr/>
                </a:tc>
                <a:extLst>
                  <a:ext uri="{0D108BD9-81ED-4DB2-BD59-A6C34878D82A}">
                    <a16:rowId xmlns:a16="http://schemas.microsoft.com/office/drawing/2014/main" val="2086262477"/>
                  </a:ext>
                </a:extLst>
              </a:tr>
              <a:tr h="562109">
                <a:tc>
                  <a:txBody>
                    <a:bodyPr/>
                    <a:lstStyle/>
                    <a:p>
                      <a:r>
                        <a:rPr lang="en-US" dirty="0"/>
                        <a:t>Clear liquids, coffee</a:t>
                      </a:r>
                    </a:p>
                  </a:txBody>
                  <a:tcPr/>
                </a:tc>
                <a:tc>
                  <a:txBody>
                    <a:bodyPr/>
                    <a:lstStyle/>
                    <a:p>
                      <a:r>
                        <a:rPr lang="en-US" dirty="0"/>
                        <a:t>2h before procedure</a:t>
                      </a:r>
                    </a:p>
                  </a:txBody>
                  <a:tcPr/>
                </a:tc>
                <a:extLst>
                  <a:ext uri="{0D108BD9-81ED-4DB2-BD59-A6C34878D82A}">
                    <a16:rowId xmlns:a16="http://schemas.microsoft.com/office/drawing/2014/main" val="657131290"/>
                  </a:ext>
                </a:extLst>
              </a:tr>
              <a:tr h="630936">
                <a:tc>
                  <a:txBody>
                    <a:bodyPr/>
                    <a:lstStyle/>
                    <a:p>
                      <a:r>
                        <a:rPr lang="en-US" dirty="0"/>
                        <a:t>Solid Food</a:t>
                      </a:r>
                    </a:p>
                  </a:txBody>
                  <a:tcPr/>
                </a:tc>
                <a:tc>
                  <a:txBody>
                    <a:bodyPr/>
                    <a:lstStyle/>
                    <a:p>
                      <a:r>
                        <a:rPr lang="en-US" dirty="0"/>
                        <a:t>6h before procedure</a:t>
                      </a:r>
                    </a:p>
                  </a:txBody>
                  <a:tcPr/>
                </a:tc>
                <a:extLst>
                  <a:ext uri="{0D108BD9-81ED-4DB2-BD59-A6C34878D82A}">
                    <a16:rowId xmlns:a16="http://schemas.microsoft.com/office/drawing/2014/main" val="1371357966"/>
                  </a:ext>
                </a:extLst>
              </a:tr>
              <a:tr h="206678">
                <a:tc>
                  <a:txBody>
                    <a:bodyPr/>
                    <a:lstStyle/>
                    <a:p>
                      <a:r>
                        <a:rPr lang="en-US" dirty="0"/>
                        <a:t>Fatty food / Tube feeds</a:t>
                      </a:r>
                    </a:p>
                  </a:txBody>
                  <a:tcPr/>
                </a:tc>
                <a:tc>
                  <a:txBody>
                    <a:bodyPr/>
                    <a:lstStyle/>
                    <a:p>
                      <a:r>
                        <a:rPr lang="en-US" dirty="0"/>
                        <a:t>8h before</a:t>
                      </a:r>
                    </a:p>
                  </a:txBody>
                  <a:tcPr/>
                </a:tc>
                <a:extLst>
                  <a:ext uri="{0D108BD9-81ED-4DB2-BD59-A6C34878D82A}">
                    <a16:rowId xmlns:a16="http://schemas.microsoft.com/office/drawing/2014/main" val="1696643909"/>
                  </a:ext>
                </a:extLst>
              </a:tr>
            </a:tbl>
          </a:graphicData>
        </a:graphic>
      </p:graphicFrame>
    </p:spTree>
    <p:extLst>
      <p:ext uri="{BB962C8B-B14F-4D97-AF65-F5344CB8AC3E}">
        <p14:creationId xmlns:p14="http://schemas.microsoft.com/office/powerpoint/2010/main" val="47599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approach</a:t>
            </a:r>
            <a:r>
              <a:rPr lang="en-US" dirty="0">
                <a:solidFill>
                  <a:schemeClr val="bg1">
                    <a:lumMod val="50000"/>
                  </a:schemeClr>
                </a:solidFill>
              </a:rPr>
              <a:t> Leave AMA</a:t>
            </a:r>
          </a:p>
        </p:txBody>
      </p:sp>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sp>
        <p:nvSpPr>
          <p:cNvPr id="14" name="Content Placeholder 4">
            <a:extLst>
              <a:ext uri="{FF2B5EF4-FFF2-40B4-BE49-F238E27FC236}">
                <a16:creationId xmlns:a16="http://schemas.microsoft.com/office/drawing/2014/main" id="{5F9573C6-5F94-4346-A4D9-64C6FEF8FA9C}"/>
              </a:ext>
            </a:extLst>
          </p:cNvPr>
          <p:cNvSpPr>
            <a:spLocks noGrp="1"/>
          </p:cNvSpPr>
          <p:nvPr>
            <p:ph sz="half" idx="1"/>
          </p:nvPr>
        </p:nvSpPr>
        <p:spPr>
          <a:xfrm>
            <a:off x="334109" y="1961199"/>
            <a:ext cx="5411278" cy="5164915"/>
          </a:xfrm>
        </p:spPr>
        <p:txBody>
          <a:bodyPr/>
          <a:lstStyle/>
          <a:p>
            <a:pPr marL="0" indent="0">
              <a:buNone/>
            </a:pPr>
            <a:r>
              <a:rPr lang="en-US" sz="3600" b="1" dirty="0"/>
              <a:t>Problem solve first: </a:t>
            </a:r>
          </a:p>
          <a:p>
            <a:pPr marL="0" indent="0">
              <a:buNone/>
            </a:pPr>
            <a:r>
              <a:rPr lang="en-US" sz="3600" b="1" dirty="0"/>
              <a:t>Why</a:t>
            </a:r>
            <a:r>
              <a:rPr lang="en-US" sz="3600" dirty="0"/>
              <a:t>?</a:t>
            </a:r>
            <a:r>
              <a:rPr lang="en-US" sz="3600" b="1" dirty="0"/>
              <a:t> </a:t>
            </a:r>
            <a:r>
              <a:rPr lang="en-US" sz="3600" dirty="0"/>
              <a:t>Can this be addressed?</a:t>
            </a:r>
          </a:p>
          <a:p>
            <a:pPr marL="0" indent="0">
              <a:buNone/>
            </a:pPr>
            <a:r>
              <a:rPr lang="en-US" sz="3600" b="1" dirty="0"/>
              <a:t>Why</a:t>
            </a:r>
            <a:r>
              <a:rPr lang="en-US" sz="3600" dirty="0"/>
              <a:t> does the team want them to stay? (how bad if they leave)</a:t>
            </a:r>
          </a:p>
          <a:p>
            <a:pPr marL="0" indent="0">
              <a:buNone/>
            </a:pPr>
            <a:endParaRPr lang="en-US" sz="3600" dirty="0"/>
          </a:p>
          <a:p>
            <a:pPr marL="0" indent="0">
              <a:buNone/>
            </a:pPr>
            <a:r>
              <a:rPr lang="en-US" sz="3600" dirty="0"/>
              <a:t>Only then, </a:t>
            </a:r>
            <a:r>
              <a:rPr lang="en-US" sz="3600" b="1" dirty="0"/>
              <a:t>capacity</a:t>
            </a:r>
          </a:p>
        </p:txBody>
      </p:sp>
      <p:pic>
        <p:nvPicPr>
          <p:cNvPr id="15" name="Picture 14" descr="A screenshot of a cell phone&#10;&#10;Description automatically generated">
            <a:extLst>
              <a:ext uri="{FF2B5EF4-FFF2-40B4-BE49-F238E27FC236}">
                <a16:creationId xmlns:a16="http://schemas.microsoft.com/office/drawing/2014/main" id="{8743EEA4-071A-CB44-A54B-2ADBFA7D0636}"/>
              </a:ext>
            </a:extLst>
          </p:cNvPr>
          <p:cNvPicPr>
            <a:picLocks noChangeAspect="1"/>
          </p:cNvPicPr>
          <p:nvPr/>
        </p:nvPicPr>
        <p:blipFill rotWithShape="1">
          <a:blip r:embed="rId3"/>
          <a:srcRect t="27462"/>
          <a:stretch/>
        </p:blipFill>
        <p:spPr>
          <a:xfrm>
            <a:off x="5692632" y="1767764"/>
            <a:ext cx="8937768" cy="5560679"/>
          </a:xfrm>
          <a:prstGeom prst="rect">
            <a:avLst/>
          </a:prstGeom>
        </p:spPr>
      </p:pic>
      <p:sp>
        <p:nvSpPr>
          <p:cNvPr id="16" name="Text Placeholder 10">
            <a:extLst>
              <a:ext uri="{FF2B5EF4-FFF2-40B4-BE49-F238E27FC236}">
                <a16:creationId xmlns:a16="http://schemas.microsoft.com/office/drawing/2014/main" id="{8248AE0C-0927-2E4F-B53F-2B6C9CDD939A}"/>
              </a:ext>
            </a:extLst>
          </p:cNvPr>
          <p:cNvSpPr txBox="1">
            <a:spLocks/>
          </p:cNvSpPr>
          <p:nvPr/>
        </p:nvSpPr>
        <p:spPr>
          <a:xfrm>
            <a:off x="8475784" y="7535118"/>
            <a:ext cx="5574324" cy="331806"/>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None/>
            </a:pPr>
            <a:r>
              <a:rPr lang="en-US" sz="1600" dirty="0">
                <a:solidFill>
                  <a:schemeClr val="accent2"/>
                </a:solidFill>
              </a:rPr>
              <a:t>Source: </a:t>
            </a:r>
            <a:r>
              <a:rPr lang="en-US" sz="1600" i="1" dirty="0">
                <a:solidFill>
                  <a:schemeClr val="accent2"/>
                </a:solidFill>
              </a:rPr>
              <a:t>Am Fam Physician.</a:t>
            </a:r>
            <a:r>
              <a:rPr lang="en-US" sz="1600" dirty="0">
                <a:solidFill>
                  <a:schemeClr val="accent2"/>
                </a:solidFill>
              </a:rPr>
              <a:t> 2001 Jul 15;64(2):299-308</a:t>
            </a:r>
            <a:endParaRPr lang="en-US" sz="1600" dirty="0"/>
          </a:p>
        </p:txBody>
      </p:sp>
    </p:spTree>
    <p:extLst>
      <p:ext uri="{BB962C8B-B14F-4D97-AF65-F5344CB8AC3E}">
        <p14:creationId xmlns:p14="http://schemas.microsoft.com/office/powerpoint/2010/main" val="23644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approach</a:t>
            </a:r>
            <a:r>
              <a:rPr lang="en-US" dirty="0">
                <a:solidFill>
                  <a:schemeClr val="bg1">
                    <a:lumMod val="50000"/>
                  </a:schemeClr>
                </a:solidFill>
              </a:rPr>
              <a:t> Non-sustained </a:t>
            </a:r>
            <a:r>
              <a:rPr lang="en-US" dirty="0" err="1">
                <a:solidFill>
                  <a:schemeClr val="bg1">
                    <a:lumMod val="50000"/>
                  </a:schemeClr>
                </a:solidFill>
              </a:rPr>
              <a:t>VTach</a:t>
            </a:r>
            <a:endParaRPr lang="en-US" dirty="0">
              <a:solidFill>
                <a:schemeClr val="bg1">
                  <a:lumMod val="50000"/>
                </a:schemeClr>
              </a:solidFill>
            </a:endParaRPr>
          </a:p>
        </p:txBody>
      </p:sp>
      <p:sp>
        <p:nvSpPr>
          <p:cNvPr id="5" name="Content Placeholder 4"/>
          <p:cNvSpPr>
            <a:spLocks noGrp="1"/>
          </p:cNvSpPr>
          <p:nvPr>
            <p:ph sz="half" idx="1"/>
          </p:nvPr>
        </p:nvSpPr>
        <p:spPr>
          <a:xfrm>
            <a:off x="1079990" y="3202106"/>
            <a:ext cx="6456485" cy="2635986"/>
          </a:xfrm>
        </p:spPr>
        <p:txBody>
          <a:bodyPr/>
          <a:lstStyle/>
          <a:p>
            <a:pPr marL="0" indent="0">
              <a:buNone/>
            </a:pPr>
            <a:r>
              <a:rPr lang="en-US" sz="3600" dirty="0"/>
              <a:t>Key Info: </a:t>
            </a:r>
          </a:p>
          <a:p>
            <a:pPr marL="742950" indent="-742950">
              <a:buFont typeface="+mj-lt"/>
              <a:buAutoNum type="arabicPeriod"/>
            </a:pPr>
            <a:r>
              <a:rPr lang="en-US" sz="3600" dirty="0"/>
              <a:t>Mono- vs </a:t>
            </a:r>
            <a:r>
              <a:rPr lang="en-US" sz="3600" dirty="0" err="1"/>
              <a:t>Polymoprhic</a:t>
            </a:r>
            <a:endParaRPr lang="en-US" sz="3600" dirty="0"/>
          </a:p>
          <a:p>
            <a:pPr marL="742950" indent="-742950">
              <a:buFont typeface="+mj-lt"/>
              <a:buAutoNum type="arabicPeriod"/>
            </a:pPr>
            <a:r>
              <a:rPr lang="en-US" sz="3600" dirty="0"/>
              <a:t>Rate vs Duration</a:t>
            </a:r>
          </a:p>
          <a:p>
            <a:pPr marL="742950" indent="-742950">
              <a:buFont typeface="+mj-lt"/>
              <a:buAutoNum type="arabicPeriod"/>
            </a:pPr>
            <a:r>
              <a:rPr lang="en-US" sz="3600" dirty="0"/>
              <a:t>Presence of Symptoms</a:t>
            </a:r>
          </a:p>
        </p:txBody>
      </p:sp>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sp>
        <p:nvSpPr>
          <p:cNvPr id="7" name="Rounded Rectangle 6">
            <a:extLst>
              <a:ext uri="{FF2B5EF4-FFF2-40B4-BE49-F238E27FC236}">
                <a16:creationId xmlns:a16="http://schemas.microsoft.com/office/drawing/2014/main" id="{A677EF68-0F05-6146-AFD5-A3A0BC66C509}"/>
              </a:ext>
            </a:extLst>
          </p:cNvPr>
          <p:cNvSpPr/>
          <p:nvPr/>
        </p:nvSpPr>
        <p:spPr>
          <a:xfrm>
            <a:off x="7033846" y="1733088"/>
            <a:ext cx="3288323" cy="107266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Causes of NSVT</a:t>
            </a:r>
          </a:p>
        </p:txBody>
      </p:sp>
      <p:sp>
        <p:nvSpPr>
          <p:cNvPr id="8" name="Rounded Rectangle 7">
            <a:extLst>
              <a:ext uri="{FF2B5EF4-FFF2-40B4-BE49-F238E27FC236}">
                <a16:creationId xmlns:a16="http://schemas.microsoft.com/office/drawing/2014/main" id="{9EC02D30-2FA5-0A4A-982C-88BD3082E2CE}"/>
              </a:ext>
            </a:extLst>
          </p:cNvPr>
          <p:cNvSpPr/>
          <p:nvPr/>
        </p:nvSpPr>
        <p:spPr>
          <a:xfrm>
            <a:off x="10322169" y="2682655"/>
            <a:ext cx="4149969" cy="12873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Ischemia (</a:t>
            </a:r>
            <a:r>
              <a:rPr lang="en-US" sz="2400" dirty="0" err="1"/>
              <a:t>esp</a:t>
            </a:r>
            <a:r>
              <a:rPr lang="en-US" sz="2400" dirty="0"/>
              <a:t> if polymorphic)</a:t>
            </a:r>
          </a:p>
          <a:p>
            <a:pPr algn="ctr"/>
            <a:r>
              <a:rPr lang="en-US" sz="2400" dirty="0"/>
              <a:t>EKG +/- troponin</a:t>
            </a:r>
          </a:p>
        </p:txBody>
      </p:sp>
      <p:sp>
        <p:nvSpPr>
          <p:cNvPr id="9" name="Rounded Rectangle 8">
            <a:extLst>
              <a:ext uri="{FF2B5EF4-FFF2-40B4-BE49-F238E27FC236}">
                <a16:creationId xmlns:a16="http://schemas.microsoft.com/office/drawing/2014/main" id="{F6057F9B-770D-5146-BC52-A0A4449BA111}"/>
              </a:ext>
            </a:extLst>
          </p:cNvPr>
          <p:cNvSpPr/>
          <p:nvPr/>
        </p:nvSpPr>
        <p:spPr>
          <a:xfrm>
            <a:off x="10322168" y="3902961"/>
            <a:ext cx="4149969" cy="12873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Long QTc (</a:t>
            </a:r>
            <a:r>
              <a:rPr lang="en-US" sz="2400" dirty="0" err="1"/>
              <a:t>esp</a:t>
            </a:r>
            <a:r>
              <a:rPr lang="en-US" sz="2400" dirty="0"/>
              <a:t> if polymorphic)</a:t>
            </a:r>
          </a:p>
          <a:p>
            <a:pPr algn="ctr"/>
            <a:r>
              <a:rPr lang="en-US" sz="2400" dirty="0"/>
              <a:t>EKG +/- med list</a:t>
            </a:r>
          </a:p>
        </p:txBody>
      </p:sp>
      <p:sp>
        <p:nvSpPr>
          <p:cNvPr id="10" name="Rounded Rectangle 9">
            <a:extLst>
              <a:ext uri="{FF2B5EF4-FFF2-40B4-BE49-F238E27FC236}">
                <a16:creationId xmlns:a16="http://schemas.microsoft.com/office/drawing/2014/main" id="{9F9A397B-6CEF-284B-BF63-F2C24752C683}"/>
              </a:ext>
            </a:extLst>
          </p:cNvPr>
          <p:cNvSpPr/>
          <p:nvPr/>
        </p:nvSpPr>
        <p:spPr>
          <a:xfrm>
            <a:off x="10322168" y="5176039"/>
            <a:ext cx="4149969" cy="12873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Electrolyte Abnormalities</a:t>
            </a:r>
          </a:p>
          <a:p>
            <a:pPr algn="ctr"/>
            <a:r>
              <a:rPr lang="en-US" sz="2400" dirty="0"/>
              <a:t>Check K, Mg (and Ca)</a:t>
            </a:r>
          </a:p>
        </p:txBody>
      </p:sp>
      <p:sp>
        <p:nvSpPr>
          <p:cNvPr id="11" name="Bent-Up Arrow 10">
            <a:extLst>
              <a:ext uri="{FF2B5EF4-FFF2-40B4-BE49-F238E27FC236}">
                <a16:creationId xmlns:a16="http://schemas.microsoft.com/office/drawing/2014/main" id="{CDD644FF-FA86-2843-81F8-BC9CC197BC01}"/>
              </a:ext>
            </a:extLst>
          </p:cNvPr>
          <p:cNvSpPr/>
          <p:nvPr/>
        </p:nvSpPr>
        <p:spPr>
          <a:xfrm rot="5400000">
            <a:off x="8429973" y="2707642"/>
            <a:ext cx="1072663" cy="138918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Bent-Up Arrow 11">
            <a:extLst>
              <a:ext uri="{FF2B5EF4-FFF2-40B4-BE49-F238E27FC236}">
                <a16:creationId xmlns:a16="http://schemas.microsoft.com/office/drawing/2014/main" id="{A66F79B0-B58B-6E4C-BA75-E49BD883B6F4}"/>
              </a:ext>
            </a:extLst>
          </p:cNvPr>
          <p:cNvSpPr/>
          <p:nvPr/>
        </p:nvSpPr>
        <p:spPr>
          <a:xfrm rot="5400000">
            <a:off x="8429973" y="3764104"/>
            <a:ext cx="1072663" cy="138918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Bent-Up Arrow 12">
            <a:extLst>
              <a:ext uri="{FF2B5EF4-FFF2-40B4-BE49-F238E27FC236}">
                <a16:creationId xmlns:a16="http://schemas.microsoft.com/office/drawing/2014/main" id="{076370B4-28CB-824F-A7A5-2CEAE9B4F3D9}"/>
              </a:ext>
            </a:extLst>
          </p:cNvPr>
          <p:cNvSpPr/>
          <p:nvPr/>
        </p:nvSpPr>
        <p:spPr>
          <a:xfrm rot="5400000">
            <a:off x="8429973" y="4841928"/>
            <a:ext cx="1072663" cy="138918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A72E162C-8BCE-6546-9C79-5FA19C715944}"/>
              </a:ext>
            </a:extLst>
          </p:cNvPr>
          <p:cNvSpPr/>
          <p:nvPr/>
        </p:nvSpPr>
        <p:spPr>
          <a:xfrm>
            <a:off x="10322168" y="6413947"/>
            <a:ext cx="4149969" cy="12873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Decompensated Heart Failure?</a:t>
            </a:r>
          </a:p>
          <a:p>
            <a:pPr algn="ctr"/>
            <a:r>
              <a:rPr lang="en-US" sz="2400" dirty="0"/>
              <a:t>Cause vs Effects?</a:t>
            </a:r>
          </a:p>
        </p:txBody>
      </p:sp>
      <p:sp>
        <p:nvSpPr>
          <p:cNvPr id="22" name="Bent-Up Arrow 21">
            <a:extLst>
              <a:ext uri="{FF2B5EF4-FFF2-40B4-BE49-F238E27FC236}">
                <a16:creationId xmlns:a16="http://schemas.microsoft.com/office/drawing/2014/main" id="{32EF5C88-CBF0-5A43-AF9A-F69221597A06}"/>
              </a:ext>
            </a:extLst>
          </p:cNvPr>
          <p:cNvSpPr/>
          <p:nvPr/>
        </p:nvSpPr>
        <p:spPr>
          <a:xfrm rot="5400000">
            <a:off x="8424108" y="5943902"/>
            <a:ext cx="1072663" cy="138918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Bent-Up Arrow 22">
            <a:extLst>
              <a:ext uri="{FF2B5EF4-FFF2-40B4-BE49-F238E27FC236}">
                <a16:creationId xmlns:a16="http://schemas.microsoft.com/office/drawing/2014/main" id="{30E90CCC-3C4D-274E-A9CB-66DC5A784C70}"/>
              </a:ext>
            </a:extLst>
          </p:cNvPr>
          <p:cNvSpPr/>
          <p:nvPr/>
        </p:nvSpPr>
        <p:spPr>
          <a:xfrm rot="16200000" flipH="1">
            <a:off x="7553401" y="6635156"/>
            <a:ext cx="420413" cy="1389184"/>
          </a:xfrm>
          <a:prstGeom prst="ben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A0C2710F-66A0-7B43-8B44-DAA00A292033}"/>
              </a:ext>
            </a:extLst>
          </p:cNvPr>
          <p:cNvSpPr/>
          <p:nvPr/>
        </p:nvSpPr>
        <p:spPr>
          <a:xfrm>
            <a:off x="5363305" y="7174825"/>
            <a:ext cx="1600200" cy="5264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Observe</a:t>
            </a:r>
          </a:p>
        </p:txBody>
      </p:sp>
    </p:spTree>
    <p:extLst>
      <p:ext uri="{BB962C8B-B14F-4D97-AF65-F5344CB8AC3E}">
        <p14:creationId xmlns:p14="http://schemas.microsoft.com/office/powerpoint/2010/main" val="317797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approach</a:t>
            </a:r>
            <a:r>
              <a:rPr lang="en-US" dirty="0">
                <a:solidFill>
                  <a:schemeClr val="bg1">
                    <a:lumMod val="50000"/>
                  </a:schemeClr>
                </a:solidFill>
              </a:rPr>
              <a:t> insulin on NF</a:t>
            </a:r>
          </a:p>
        </p:txBody>
      </p:sp>
      <p:sp>
        <p:nvSpPr>
          <p:cNvPr id="5" name="Content Placeholder 4"/>
          <p:cNvSpPr>
            <a:spLocks noGrp="1"/>
          </p:cNvSpPr>
          <p:nvPr>
            <p:ph sz="half" idx="1"/>
          </p:nvPr>
        </p:nvSpPr>
        <p:spPr>
          <a:xfrm>
            <a:off x="339584" y="1886275"/>
            <a:ext cx="6280641" cy="2527468"/>
          </a:xfrm>
        </p:spPr>
        <p:txBody>
          <a:bodyPr/>
          <a:lstStyle/>
          <a:p>
            <a:pPr marL="0" indent="0">
              <a:buNone/>
            </a:pPr>
            <a:r>
              <a:rPr lang="en-US" sz="3200" b="1" dirty="0"/>
              <a:t>“</a:t>
            </a:r>
            <a:r>
              <a:rPr lang="en-US" sz="3200" dirty="0"/>
              <a:t>Patient is NPO for surgery tomorrow, give the Glargine?”</a:t>
            </a:r>
          </a:p>
          <a:p>
            <a:r>
              <a:rPr lang="en-US" sz="2800" dirty="0"/>
              <a:t>T1DM: Never hold long acting. Give 0.75-1 of normal dose</a:t>
            </a:r>
          </a:p>
          <a:p>
            <a:r>
              <a:rPr lang="en-US" sz="2800" dirty="0"/>
              <a:t>T2DM: Give 0.5-0.75 usual dose</a:t>
            </a:r>
          </a:p>
          <a:p>
            <a:pPr marL="0" indent="0">
              <a:buNone/>
            </a:pPr>
            <a:endParaRPr lang="en-US" sz="2800" b="1" dirty="0"/>
          </a:p>
          <a:p>
            <a:pPr marL="0" indent="0">
              <a:buNone/>
            </a:pPr>
            <a:endParaRPr lang="en-US" sz="2800" b="1" dirty="0"/>
          </a:p>
        </p:txBody>
      </p:sp>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pic>
        <p:nvPicPr>
          <p:cNvPr id="3" name="Picture 2">
            <a:extLst>
              <a:ext uri="{FF2B5EF4-FFF2-40B4-BE49-F238E27FC236}">
                <a16:creationId xmlns:a16="http://schemas.microsoft.com/office/drawing/2014/main" id="{E3A1F82D-C9DC-CE42-A552-0CB8BB4AEEE0}"/>
              </a:ext>
            </a:extLst>
          </p:cNvPr>
          <p:cNvPicPr>
            <a:picLocks noChangeAspect="1"/>
          </p:cNvPicPr>
          <p:nvPr/>
        </p:nvPicPr>
        <p:blipFill>
          <a:blip r:embed="rId3"/>
          <a:stretch>
            <a:fillRect/>
          </a:stretch>
        </p:blipFill>
        <p:spPr>
          <a:xfrm>
            <a:off x="6542451" y="1587332"/>
            <a:ext cx="7172569" cy="3702839"/>
          </a:xfrm>
          <a:prstGeom prst="rect">
            <a:avLst/>
          </a:prstGeom>
        </p:spPr>
      </p:pic>
      <p:sp>
        <p:nvSpPr>
          <p:cNvPr id="7" name="Content Placeholder 4">
            <a:extLst>
              <a:ext uri="{FF2B5EF4-FFF2-40B4-BE49-F238E27FC236}">
                <a16:creationId xmlns:a16="http://schemas.microsoft.com/office/drawing/2014/main" id="{5D1D0ECD-63BA-424A-964F-9E9226C05691}"/>
              </a:ext>
            </a:extLst>
          </p:cNvPr>
          <p:cNvSpPr txBox="1">
            <a:spLocks/>
          </p:cNvSpPr>
          <p:nvPr/>
        </p:nvSpPr>
        <p:spPr>
          <a:xfrm>
            <a:off x="1649043" y="5313225"/>
            <a:ext cx="12065977" cy="2025029"/>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None/>
            </a:pPr>
            <a:r>
              <a:rPr lang="en-US" sz="3200" dirty="0"/>
              <a:t>“Patient’s BG is 450, what do you want to give?”</a:t>
            </a:r>
          </a:p>
          <a:p>
            <a:r>
              <a:rPr lang="en-US" sz="2800" dirty="0"/>
              <a:t>Why is BG high (missed dose, infection)?</a:t>
            </a:r>
          </a:p>
          <a:p>
            <a:r>
              <a:rPr lang="en-US" sz="2800" dirty="0"/>
              <a:t>Is there acidosis? BMP if BG &gt; 300 in T1DM, 450 in T2DM</a:t>
            </a:r>
          </a:p>
          <a:p>
            <a:r>
              <a:rPr lang="en-US" sz="2800" dirty="0"/>
              <a:t>Extra to give:  1650 / Total Daily dose = how much 1u will lower BG </a:t>
            </a:r>
          </a:p>
          <a:p>
            <a:pPr marL="0" indent="0">
              <a:buFont typeface="Arial"/>
              <a:buNone/>
            </a:pPr>
            <a:endParaRPr lang="en-US" sz="2800" dirty="0"/>
          </a:p>
          <a:p>
            <a:pPr marL="0" indent="0">
              <a:buFont typeface="Arial"/>
              <a:buNone/>
            </a:pPr>
            <a:endParaRPr lang="en-US" sz="2800" dirty="0"/>
          </a:p>
        </p:txBody>
      </p:sp>
    </p:spTree>
    <p:extLst>
      <p:ext uri="{BB962C8B-B14F-4D97-AF65-F5344CB8AC3E}">
        <p14:creationId xmlns:p14="http://schemas.microsoft.com/office/powerpoint/2010/main" val="50040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10;&#10;Description automatically generated">
            <a:extLst>
              <a:ext uri="{FF2B5EF4-FFF2-40B4-BE49-F238E27FC236}">
                <a16:creationId xmlns:a16="http://schemas.microsoft.com/office/drawing/2014/main" id="{D283AFED-A34E-D646-9CF3-E417499D5594}"/>
              </a:ext>
            </a:extLst>
          </p:cNvPr>
          <p:cNvPicPr>
            <a:picLocks noChangeAspect="1"/>
          </p:cNvPicPr>
          <p:nvPr/>
        </p:nvPicPr>
        <p:blipFill>
          <a:blip r:embed="rId3"/>
          <a:stretch>
            <a:fillRect/>
          </a:stretch>
        </p:blipFill>
        <p:spPr>
          <a:xfrm>
            <a:off x="3987800" y="662745"/>
            <a:ext cx="6654800" cy="6794500"/>
          </a:xfrm>
          <a:prstGeom prst="rect">
            <a:avLst/>
          </a:prstGeom>
        </p:spPr>
      </p:pic>
      <p:sp>
        <p:nvSpPr>
          <p:cNvPr id="11" name="Text Placeholder 5">
            <a:extLst>
              <a:ext uri="{FF2B5EF4-FFF2-40B4-BE49-F238E27FC236}">
                <a16:creationId xmlns:a16="http://schemas.microsoft.com/office/drawing/2014/main" id="{94A1A8A9-1977-2C41-8464-6A8B611357C0}"/>
              </a:ext>
            </a:extLst>
          </p:cNvPr>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spTree>
    <p:extLst>
      <p:ext uri="{BB962C8B-B14F-4D97-AF65-F5344CB8AC3E}">
        <p14:creationId xmlns:p14="http://schemas.microsoft.com/office/powerpoint/2010/main" val="19378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r>
              <a:rPr lang="en-US" dirty="0">
                <a:solidFill>
                  <a:schemeClr val="bg1">
                    <a:lumMod val="50000"/>
                  </a:schemeClr>
                </a:solidFill>
              </a:rPr>
              <a:t>x-Cover crash course</a:t>
            </a:r>
          </a:p>
        </p:txBody>
      </p:sp>
      <p:sp>
        <p:nvSpPr>
          <p:cNvPr id="5" name="Content Placeholder 4"/>
          <p:cNvSpPr>
            <a:spLocks noGrp="1"/>
          </p:cNvSpPr>
          <p:nvPr>
            <p:ph sz="half" idx="1"/>
          </p:nvPr>
        </p:nvSpPr>
        <p:spPr/>
        <p:txBody>
          <a:bodyPr/>
          <a:lstStyle/>
          <a:p>
            <a:r>
              <a:rPr lang="en-US" dirty="0"/>
              <a:t>Sign out tips</a:t>
            </a:r>
          </a:p>
          <a:p>
            <a:r>
              <a:rPr lang="en-US" dirty="0"/>
              <a:t>Answering calls</a:t>
            </a:r>
          </a:p>
          <a:p>
            <a:r>
              <a:rPr lang="en-US" dirty="0"/>
              <a:t>5 most common</a:t>
            </a:r>
          </a:p>
          <a:p>
            <a:r>
              <a:rPr lang="en-US" dirty="0"/>
              <a:t>5 scariest</a:t>
            </a:r>
          </a:p>
        </p:txBody>
      </p:sp>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pic>
        <p:nvPicPr>
          <p:cNvPr id="10" name="Picture 9">
            <a:extLst>
              <a:ext uri="{FF2B5EF4-FFF2-40B4-BE49-F238E27FC236}">
                <a16:creationId xmlns:a16="http://schemas.microsoft.com/office/drawing/2014/main" id="{CE4F61DD-32F2-6346-B391-1115ADC0BCEA}"/>
              </a:ext>
            </a:extLst>
          </p:cNvPr>
          <p:cNvPicPr>
            <a:picLocks noChangeAspect="1"/>
          </p:cNvPicPr>
          <p:nvPr/>
        </p:nvPicPr>
        <p:blipFill>
          <a:blip r:embed="rId3"/>
          <a:stretch>
            <a:fillRect/>
          </a:stretch>
        </p:blipFill>
        <p:spPr>
          <a:xfrm>
            <a:off x="6787406" y="1575714"/>
            <a:ext cx="7614394" cy="5889958"/>
          </a:xfrm>
          <a:prstGeom prst="rect">
            <a:avLst/>
          </a:prstGeom>
        </p:spPr>
      </p:pic>
    </p:spTree>
    <p:extLst>
      <p:ext uri="{BB962C8B-B14F-4D97-AF65-F5344CB8AC3E}">
        <p14:creationId xmlns:p14="http://schemas.microsoft.com/office/powerpoint/2010/main" val="20114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74769" y="3163041"/>
            <a:ext cx="8215921" cy="1724025"/>
          </a:xfrm>
        </p:spPr>
        <p:txBody>
          <a:bodyPr/>
          <a:lstStyle/>
          <a:p>
            <a:r>
              <a:rPr lang="en-US" dirty="0"/>
              <a:t>Tips for </a:t>
            </a:r>
            <a:r>
              <a:rPr lang="en-US" dirty="0" err="1"/>
              <a:t>Signout</a:t>
            </a:r>
            <a:endParaRPr lang="en-US" dirty="0"/>
          </a:p>
        </p:txBody>
      </p:sp>
      <p:sp>
        <p:nvSpPr>
          <p:cNvPr id="4" name="Text Placeholder 3"/>
          <p:cNvSpPr>
            <a:spLocks noGrp="1"/>
          </p:cNvSpPr>
          <p:nvPr>
            <p:ph type="body" sz="quarter" idx="17"/>
          </p:nvPr>
        </p:nvSpPr>
        <p:spPr>
          <a:xfrm>
            <a:off x="2592525" y="7862425"/>
            <a:ext cx="1551080" cy="304800"/>
          </a:xfrm>
        </p:spPr>
        <p:txBody>
          <a:bodyPr/>
          <a:lstStyle/>
          <a:p>
            <a:r>
              <a:rPr lang="en-US" dirty="0"/>
              <a:t>@</a:t>
            </a:r>
            <a:r>
              <a:rPr lang="en-US" dirty="0" err="1"/>
              <a:t>UtahIMCMRs</a:t>
            </a:r>
            <a:endParaRPr lang="en-US" dirty="0"/>
          </a:p>
        </p:txBody>
      </p:sp>
    </p:spTree>
    <p:extLst>
      <p:ext uri="{BB962C8B-B14F-4D97-AF65-F5344CB8AC3E}">
        <p14:creationId xmlns:p14="http://schemas.microsoft.com/office/powerpoint/2010/main" val="131580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signout</a:t>
            </a:r>
            <a:r>
              <a:rPr lang="en-US" dirty="0"/>
              <a:t> </a:t>
            </a:r>
            <a:r>
              <a:rPr lang="en-US" dirty="0">
                <a:solidFill>
                  <a:schemeClr val="bg1">
                    <a:lumMod val="50000"/>
                  </a:schemeClr>
                </a:solidFill>
              </a:rPr>
              <a:t>how to prioritize</a:t>
            </a:r>
          </a:p>
        </p:txBody>
      </p:sp>
      <p:pic>
        <p:nvPicPr>
          <p:cNvPr id="7" name="Content Placeholder 6" descr="A screenshot of a cell phone&#10;&#10;Description automatically generated">
            <a:extLst>
              <a:ext uri="{FF2B5EF4-FFF2-40B4-BE49-F238E27FC236}">
                <a16:creationId xmlns:a16="http://schemas.microsoft.com/office/drawing/2014/main" id="{6DBE5C84-09DF-3049-A40E-46386416E2B8}"/>
              </a:ext>
            </a:extLst>
          </p:cNvPr>
          <p:cNvPicPr>
            <a:picLocks noGrp="1" noChangeAspect="1"/>
          </p:cNvPicPr>
          <p:nvPr>
            <p:ph sz="half" idx="1"/>
          </p:nvPr>
        </p:nvPicPr>
        <p:blipFill>
          <a:blip r:embed="rId3"/>
          <a:stretch>
            <a:fillRect/>
          </a:stretch>
        </p:blipFill>
        <p:spPr>
          <a:xfrm>
            <a:off x="11200251" y="1662726"/>
            <a:ext cx="2690447" cy="5822805"/>
          </a:xfrm>
        </p:spPr>
      </p:pic>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pic>
        <p:nvPicPr>
          <p:cNvPr id="4" name="Picture 3" descr="A close up of a sign&#10;&#10;Description automatically generated">
            <a:extLst>
              <a:ext uri="{FF2B5EF4-FFF2-40B4-BE49-F238E27FC236}">
                <a16:creationId xmlns:a16="http://schemas.microsoft.com/office/drawing/2014/main" id="{B0B50294-488E-4542-87E0-2FDD1FEEB285}"/>
              </a:ext>
            </a:extLst>
          </p:cNvPr>
          <p:cNvPicPr>
            <a:picLocks noChangeAspect="1"/>
          </p:cNvPicPr>
          <p:nvPr/>
        </p:nvPicPr>
        <p:blipFill>
          <a:blip r:embed="rId4"/>
          <a:stretch>
            <a:fillRect/>
          </a:stretch>
        </p:blipFill>
        <p:spPr>
          <a:xfrm>
            <a:off x="674983" y="1662726"/>
            <a:ext cx="5647104" cy="5820528"/>
          </a:xfrm>
          <a:prstGeom prst="rect">
            <a:avLst/>
          </a:prstGeom>
        </p:spPr>
      </p:pic>
      <p:pic>
        <p:nvPicPr>
          <p:cNvPr id="15" name="Picture 14">
            <a:extLst>
              <a:ext uri="{FF2B5EF4-FFF2-40B4-BE49-F238E27FC236}">
                <a16:creationId xmlns:a16="http://schemas.microsoft.com/office/drawing/2014/main" id="{418B8995-A3EF-E543-9967-A5E054FBAF68}"/>
              </a:ext>
            </a:extLst>
          </p:cNvPr>
          <p:cNvPicPr>
            <a:picLocks noChangeAspect="1"/>
          </p:cNvPicPr>
          <p:nvPr/>
        </p:nvPicPr>
        <p:blipFill rotWithShape="1">
          <a:blip r:embed="rId5"/>
          <a:srcRect l="60216" r="6130" b="36"/>
          <a:stretch/>
        </p:blipFill>
        <p:spPr>
          <a:xfrm>
            <a:off x="7019599" y="1662726"/>
            <a:ext cx="3483632" cy="5820528"/>
          </a:xfrm>
          <a:prstGeom prst="rect">
            <a:avLst/>
          </a:prstGeom>
        </p:spPr>
      </p:pic>
    </p:spTree>
    <p:extLst>
      <p:ext uri="{BB962C8B-B14F-4D97-AF65-F5344CB8AC3E}">
        <p14:creationId xmlns:p14="http://schemas.microsoft.com/office/powerpoint/2010/main" val="383129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74769" y="3163041"/>
            <a:ext cx="8215921" cy="1724025"/>
          </a:xfrm>
        </p:spPr>
        <p:txBody>
          <a:bodyPr/>
          <a:lstStyle/>
          <a:p>
            <a:r>
              <a:rPr lang="en-US" dirty="0"/>
              <a:t>Handling calls</a:t>
            </a:r>
          </a:p>
        </p:txBody>
      </p:sp>
      <p:sp>
        <p:nvSpPr>
          <p:cNvPr id="4" name="Text Placeholder 3"/>
          <p:cNvSpPr>
            <a:spLocks noGrp="1"/>
          </p:cNvSpPr>
          <p:nvPr>
            <p:ph type="body" sz="quarter" idx="17"/>
          </p:nvPr>
        </p:nvSpPr>
        <p:spPr>
          <a:xfrm>
            <a:off x="2592525" y="7862425"/>
            <a:ext cx="1551080" cy="304800"/>
          </a:xfrm>
        </p:spPr>
        <p:txBody>
          <a:bodyPr/>
          <a:lstStyle/>
          <a:p>
            <a:r>
              <a:rPr lang="en-US" dirty="0"/>
              <a:t>@</a:t>
            </a:r>
            <a:r>
              <a:rPr lang="en-US" dirty="0" err="1"/>
              <a:t>UtahIMCMRs</a:t>
            </a:r>
            <a:endParaRPr lang="en-US" dirty="0"/>
          </a:p>
        </p:txBody>
      </p:sp>
    </p:spTree>
    <p:extLst>
      <p:ext uri="{BB962C8B-B14F-4D97-AF65-F5344CB8AC3E}">
        <p14:creationId xmlns:p14="http://schemas.microsoft.com/office/powerpoint/2010/main" val="355015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Calls </a:t>
            </a:r>
            <a:r>
              <a:rPr lang="en-US" dirty="0">
                <a:solidFill>
                  <a:schemeClr val="bg1">
                    <a:lumMod val="50000"/>
                  </a:schemeClr>
                </a:solidFill>
              </a:rPr>
              <a:t>how to Respond</a:t>
            </a:r>
          </a:p>
        </p:txBody>
      </p:sp>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pic>
        <p:nvPicPr>
          <p:cNvPr id="18" name="Picture 17" descr="A picture containing screenshot&#10;&#10;Description automatically generated">
            <a:extLst>
              <a:ext uri="{FF2B5EF4-FFF2-40B4-BE49-F238E27FC236}">
                <a16:creationId xmlns:a16="http://schemas.microsoft.com/office/drawing/2014/main" id="{D3FD341B-4CEC-AD44-87AA-78E5A73ABB0E}"/>
              </a:ext>
            </a:extLst>
          </p:cNvPr>
          <p:cNvPicPr>
            <a:picLocks noChangeAspect="1"/>
          </p:cNvPicPr>
          <p:nvPr/>
        </p:nvPicPr>
        <p:blipFill>
          <a:blip r:embed="rId3"/>
          <a:stretch>
            <a:fillRect/>
          </a:stretch>
        </p:blipFill>
        <p:spPr>
          <a:xfrm>
            <a:off x="8387861" y="1901646"/>
            <a:ext cx="5418967" cy="5564025"/>
          </a:xfrm>
          <a:prstGeom prst="rect">
            <a:avLst/>
          </a:prstGeom>
        </p:spPr>
      </p:pic>
      <p:pic>
        <p:nvPicPr>
          <p:cNvPr id="19" name="Picture 18">
            <a:extLst>
              <a:ext uri="{FF2B5EF4-FFF2-40B4-BE49-F238E27FC236}">
                <a16:creationId xmlns:a16="http://schemas.microsoft.com/office/drawing/2014/main" id="{491FF976-2AAE-4B4E-AA83-4B7277851A45}"/>
              </a:ext>
            </a:extLst>
          </p:cNvPr>
          <p:cNvPicPr>
            <a:picLocks noChangeAspect="1"/>
          </p:cNvPicPr>
          <p:nvPr/>
        </p:nvPicPr>
        <p:blipFill rotWithShape="1">
          <a:blip r:embed="rId4"/>
          <a:srcRect r="1538"/>
          <a:stretch/>
        </p:blipFill>
        <p:spPr>
          <a:xfrm>
            <a:off x="1261996" y="2730825"/>
            <a:ext cx="6239894" cy="3759200"/>
          </a:xfrm>
          <a:prstGeom prst="rect">
            <a:avLst/>
          </a:prstGeom>
        </p:spPr>
      </p:pic>
    </p:spTree>
    <p:extLst>
      <p:ext uri="{BB962C8B-B14F-4D97-AF65-F5344CB8AC3E}">
        <p14:creationId xmlns:p14="http://schemas.microsoft.com/office/powerpoint/2010/main" val="129296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calls </a:t>
            </a:r>
            <a:r>
              <a:rPr lang="en-US" dirty="0">
                <a:solidFill>
                  <a:schemeClr val="bg1">
                    <a:lumMod val="50000"/>
                  </a:schemeClr>
                </a:solidFill>
              </a:rPr>
              <a:t>how to triage</a:t>
            </a:r>
          </a:p>
        </p:txBody>
      </p:sp>
      <p:pic>
        <p:nvPicPr>
          <p:cNvPr id="7" name="Content Placeholder 6" descr="A close up of text on a white background&#10;&#10;Description automatically generated">
            <a:extLst>
              <a:ext uri="{FF2B5EF4-FFF2-40B4-BE49-F238E27FC236}">
                <a16:creationId xmlns:a16="http://schemas.microsoft.com/office/drawing/2014/main" id="{378F5517-E459-E146-A86B-F66C16AF1327}"/>
              </a:ext>
            </a:extLst>
          </p:cNvPr>
          <p:cNvPicPr>
            <a:picLocks noGrp="1" noChangeAspect="1"/>
          </p:cNvPicPr>
          <p:nvPr>
            <p:ph sz="half" idx="1"/>
          </p:nvPr>
        </p:nvPicPr>
        <p:blipFill>
          <a:blip r:embed="rId3"/>
          <a:stretch>
            <a:fillRect/>
          </a:stretch>
        </p:blipFill>
        <p:spPr>
          <a:xfrm>
            <a:off x="507022" y="1733839"/>
            <a:ext cx="8584223" cy="5734687"/>
          </a:xfrm>
        </p:spPr>
      </p:pic>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pic>
        <p:nvPicPr>
          <p:cNvPr id="14" name="Picture 13">
            <a:extLst>
              <a:ext uri="{FF2B5EF4-FFF2-40B4-BE49-F238E27FC236}">
                <a16:creationId xmlns:a16="http://schemas.microsoft.com/office/drawing/2014/main" id="{C79389CF-28E2-304B-A741-C42718C7C8B5}"/>
              </a:ext>
            </a:extLst>
          </p:cNvPr>
          <p:cNvPicPr>
            <a:picLocks noChangeAspect="1"/>
          </p:cNvPicPr>
          <p:nvPr/>
        </p:nvPicPr>
        <p:blipFill>
          <a:blip r:embed="rId4"/>
          <a:stretch>
            <a:fillRect/>
          </a:stretch>
        </p:blipFill>
        <p:spPr>
          <a:xfrm>
            <a:off x="8563708" y="1266096"/>
            <a:ext cx="5943600" cy="5943600"/>
          </a:xfrm>
          <a:prstGeom prst="rect">
            <a:avLst/>
          </a:prstGeom>
        </p:spPr>
      </p:pic>
      <p:sp>
        <p:nvSpPr>
          <p:cNvPr id="15" name="Text Placeholder 10">
            <a:extLst>
              <a:ext uri="{FF2B5EF4-FFF2-40B4-BE49-F238E27FC236}">
                <a16:creationId xmlns:a16="http://schemas.microsoft.com/office/drawing/2014/main" id="{48365D3A-92AD-D14F-B655-DE6F05E7D6D5}"/>
              </a:ext>
            </a:extLst>
          </p:cNvPr>
          <p:cNvSpPr txBox="1">
            <a:spLocks/>
          </p:cNvSpPr>
          <p:nvPr/>
        </p:nvSpPr>
        <p:spPr>
          <a:xfrm>
            <a:off x="9601200" y="7482362"/>
            <a:ext cx="5029200" cy="323569"/>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None/>
            </a:pPr>
            <a:r>
              <a:rPr lang="en-US" sz="1600" dirty="0">
                <a:solidFill>
                  <a:schemeClr val="accent2"/>
                </a:solidFill>
              </a:rPr>
              <a:t>Source: </a:t>
            </a:r>
            <a:r>
              <a:rPr lang="en-US" sz="1600" dirty="0" err="1">
                <a:solidFill>
                  <a:schemeClr val="accent2"/>
                </a:solidFill>
              </a:rPr>
              <a:t>maidoodles.com</a:t>
            </a:r>
            <a:endParaRPr lang="en-US" sz="1600" dirty="0">
              <a:solidFill>
                <a:schemeClr val="accent2"/>
              </a:solidFill>
            </a:endParaRPr>
          </a:p>
          <a:p>
            <a:endParaRPr lang="en-US" dirty="0"/>
          </a:p>
        </p:txBody>
      </p:sp>
    </p:spTree>
    <p:extLst>
      <p:ext uri="{BB962C8B-B14F-4D97-AF65-F5344CB8AC3E}">
        <p14:creationId xmlns:p14="http://schemas.microsoft.com/office/powerpoint/2010/main" val="329613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391508" y="3163041"/>
            <a:ext cx="9601199" cy="1724025"/>
          </a:xfrm>
        </p:spPr>
        <p:txBody>
          <a:bodyPr/>
          <a:lstStyle/>
          <a:p>
            <a:r>
              <a:rPr lang="en-US" dirty="0"/>
              <a:t>5 Most Common</a:t>
            </a:r>
          </a:p>
        </p:txBody>
      </p:sp>
      <p:sp>
        <p:nvSpPr>
          <p:cNvPr id="4" name="Text Placeholder 3"/>
          <p:cNvSpPr>
            <a:spLocks noGrp="1"/>
          </p:cNvSpPr>
          <p:nvPr>
            <p:ph type="body" sz="quarter" idx="17"/>
          </p:nvPr>
        </p:nvSpPr>
        <p:spPr>
          <a:xfrm>
            <a:off x="2592525" y="7862425"/>
            <a:ext cx="1551080" cy="304800"/>
          </a:xfrm>
        </p:spPr>
        <p:txBody>
          <a:bodyPr/>
          <a:lstStyle/>
          <a:p>
            <a:r>
              <a:rPr lang="en-US" dirty="0"/>
              <a:t>@</a:t>
            </a:r>
            <a:r>
              <a:rPr lang="en-US" dirty="0" err="1"/>
              <a:t>UtahIMCMRs</a:t>
            </a:r>
            <a:endParaRPr lang="en-US" dirty="0"/>
          </a:p>
        </p:txBody>
      </p:sp>
    </p:spTree>
    <p:extLst>
      <p:ext uri="{BB962C8B-B14F-4D97-AF65-F5344CB8AC3E}">
        <p14:creationId xmlns:p14="http://schemas.microsoft.com/office/powerpoint/2010/main" val="178990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schemas </a:t>
            </a:r>
            <a:r>
              <a:rPr lang="en-US" dirty="0">
                <a:solidFill>
                  <a:schemeClr val="bg1">
                    <a:lumMod val="50000"/>
                  </a:schemeClr>
                </a:solidFill>
              </a:rPr>
              <a:t>5 common calls</a:t>
            </a:r>
          </a:p>
        </p:txBody>
      </p:sp>
      <p:sp>
        <p:nvSpPr>
          <p:cNvPr id="5" name="Content Placeholder 4"/>
          <p:cNvSpPr>
            <a:spLocks noGrp="1"/>
          </p:cNvSpPr>
          <p:nvPr>
            <p:ph sz="half" idx="1"/>
          </p:nvPr>
        </p:nvSpPr>
        <p:spPr>
          <a:xfrm>
            <a:off x="1104900" y="2097283"/>
            <a:ext cx="6059829" cy="5350804"/>
          </a:xfrm>
        </p:spPr>
        <p:txBody>
          <a:bodyPr/>
          <a:lstStyle/>
          <a:p>
            <a:pPr marL="742950" indent="-742950">
              <a:buFont typeface="+mj-lt"/>
              <a:buAutoNum type="arabicPeriod"/>
            </a:pPr>
            <a:r>
              <a:rPr lang="en-US" sz="3600" strike="sngStrike" dirty="0"/>
              <a:t>Can’t Sleep</a:t>
            </a:r>
          </a:p>
          <a:p>
            <a:pPr marL="742950" indent="-742950">
              <a:buFont typeface="+mj-lt"/>
              <a:buAutoNum type="arabicPeriod"/>
            </a:pPr>
            <a:r>
              <a:rPr lang="en-US" sz="3600" strike="sngStrike" dirty="0"/>
              <a:t>Nausea</a:t>
            </a:r>
          </a:p>
          <a:p>
            <a:pPr marL="742950" indent="-742950">
              <a:buFont typeface="+mj-lt"/>
              <a:buAutoNum type="arabicPeriod"/>
            </a:pPr>
            <a:r>
              <a:rPr lang="en-US" sz="3600" strike="sngStrike" dirty="0"/>
              <a:t>Pain</a:t>
            </a:r>
          </a:p>
          <a:p>
            <a:pPr marL="742950" indent="-742950">
              <a:buFont typeface="+mj-lt"/>
              <a:buAutoNum type="arabicPeriod"/>
            </a:pPr>
            <a:r>
              <a:rPr lang="en-US" sz="3600" strike="sngStrike" dirty="0"/>
              <a:t>Constipation</a:t>
            </a:r>
          </a:p>
          <a:p>
            <a:pPr marL="742950" indent="-742950">
              <a:buFont typeface="+mj-lt"/>
              <a:buAutoNum type="arabicPeriod"/>
            </a:pPr>
            <a:r>
              <a:rPr lang="en-US" sz="3600" strike="sngStrike" dirty="0"/>
              <a:t>Plan if fever</a:t>
            </a:r>
          </a:p>
        </p:txBody>
      </p:sp>
      <p:sp>
        <p:nvSpPr>
          <p:cNvPr id="6" name="Text Placeholder 5"/>
          <p:cNvSpPr>
            <a:spLocks noGrp="1"/>
          </p:cNvSpPr>
          <p:nvPr>
            <p:ph type="body" sz="quarter" idx="11"/>
          </p:nvPr>
        </p:nvSpPr>
        <p:spPr>
          <a:xfrm>
            <a:off x="2592763" y="7866924"/>
            <a:ext cx="1774285" cy="359689"/>
          </a:xfrm>
        </p:spPr>
        <p:txBody>
          <a:bodyPr/>
          <a:lstStyle/>
          <a:p>
            <a:r>
              <a:rPr lang="en-US" dirty="0"/>
              <a:t>@</a:t>
            </a:r>
            <a:r>
              <a:rPr lang="en-US" dirty="0" err="1"/>
              <a:t>UtahIMCMRS</a:t>
            </a:r>
            <a:endParaRPr lang="en-US" dirty="0"/>
          </a:p>
        </p:txBody>
      </p:sp>
      <p:pic>
        <p:nvPicPr>
          <p:cNvPr id="12" name="Picture 11">
            <a:extLst>
              <a:ext uri="{FF2B5EF4-FFF2-40B4-BE49-F238E27FC236}">
                <a16:creationId xmlns:a16="http://schemas.microsoft.com/office/drawing/2014/main" id="{35F9FCC5-99D7-9F4B-A42D-2F82552F7450}"/>
              </a:ext>
            </a:extLst>
          </p:cNvPr>
          <p:cNvPicPr>
            <a:picLocks noChangeAspect="1"/>
          </p:cNvPicPr>
          <p:nvPr/>
        </p:nvPicPr>
        <p:blipFill>
          <a:blip r:embed="rId3"/>
          <a:stretch>
            <a:fillRect/>
          </a:stretch>
        </p:blipFill>
        <p:spPr>
          <a:xfrm>
            <a:off x="8415243" y="1711497"/>
            <a:ext cx="5876192" cy="5876192"/>
          </a:xfrm>
          <a:prstGeom prst="rect">
            <a:avLst/>
          </a:prstGeom>
        </p:spPr>
      </p:pic>
      <p:sp>
        <p:nvSpPr>
          <p:cNvPr id="14" name="Content Placeholder 4">
            <a:extLst>
              <a:ext uri="{FF2B5EF4-FFF2-40B4-BE49-F238E27FC236}">
                <a16:creationId xmlns:a16="http://schemas.microsoft.com/office/drawing/2014/main" id="{D28DF499-266E-6744-884C-1823C3F5EBB7}"/>
              </a:ext>
            </a:extLst>
          </p:cNvPr>
          <p:cNvSpPr txBox="1">
            <a:spLocks/>
          </p:cNvSpPr>
          <p:nvPr/>
        </p:nvSpPr>
        <p:spPr>
          <a:xfrm>
            <a:off x="4905649" y="2632235"/>
            <a:ext cx="3316164" cy="2572816"/>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lgn="ctr">
              <a:buNone/>
            </a:pPr>
            <a:r>
              <a:rPr lang="en-US" sz="3600" dirty="0">
                <a:solidFill>
                  <a:schemeClr val="accent2"/>
                </a:solidFill>
              </a:rPr>
              <a:t>DAY TEAM PROBLEMS!</a:t>
            </a:r>
          </a:p>
          <a:p>
            <a:pPr marL="0" indent="0" algn="ctr">
              <a:buNone/>
            </a:pPr>
            <a:r>
              <a:rPr lang="en-US" sz="2400" dirty="0">
                <a:solidFill>
                  <a:schemeClr val="accent2"/>
                </a:solidFill>
              </a:rPr>
              <a:t>*DIRECT FEEDBACK IN AM IF RECURRING* </a:t>
            </a:r>
          </a:p>
        </p:txBody>
      </p:sp>
    </p:spTree>
    <p:extLst>
      <p:ext uri="{BB962C8B-B14F-4D97-AF65-F5344CB8AC3E}">
        <p14:creationId xmlns:p14="http://schemas.microsoft.com/office/powerpoint/2010/main" val="74267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0C0EAB-78E5-4DEE-A2CC-E0005E0926CC}">
  <ds:schemaRefs>
    <ds:schemaRef ds:uri="http://schemas.microsoft.com/sharepoint/v3/contenttype/forms"/>
  </ds:schemaRefs>
</ds:datastoreItem>
</file>

<file path=customXml/itemProps2.xml><?xml version="1.0" encoding="utf-8"?>
<ds:datastoreItem xmlns:ds="http://schemas.openxmlformats.org/officeDocument/2006/customXml" ds:itemID="{2B84F3E7-A722-454A-B198-D9EF151DD1CC}">
  <ds:schemaRefs>
    <ds:schemaRef ds:uri="http://schemas.openxmlformats.org/package/2006/metadata/core-properties"/>
    <ds:schemaRef ds:uri="http://schemas.microsoft.com/office/2006/metadata/properties"/>
    <ds:schemaRef ds:uri="http://schemas.microsoft.com/office/infopath/2007/PartnerControls"/>
    <ds:schemaRef ds:uri="http://purl.org/dc/terms/"/>
    <ds:schemaRef ds:uri="http://purl.org/dc/elements/1.1/"/>
    <ds:schemaRef ds:uri="http://schemas.microsoft.com/office/2006/documentManagement/types"/>
    <ds:schemaRef ds:uri="402b49ca-617a-4412-a136-22a821ef8eb4"/>
    <ds:schemaRef ds:uri="http://www.w3.org/XML/1998/namespace"/>
    <ds:schemaRef ds:uri="http://purl.org/dc/dcmitype/"/>
  </ds:schemaRefs>
</ds:datastoreItem>
</file>

<file path=customXml/itemProps3.xml><?xml version="1.0" encoding="utf-8"?>
<ds:datastoreItem xmlns:ds="http://schemas.openxmlformats.org/officeDocument/2006/customXml" ds:itemID="{4C870874-4101-4083-8869-B7DFFD15ED45}">
  <ds:schemaRefs>
    <ds:schemaRef ds:uri="http://schemas.microsoft.com/sharepoint/events"/>
  </ds:schemaRefs>
</ds:datastoreItem>
</file>

<file path=customXml/itemProps4.xml><?xml version="1.0" encoding="utf-8"?>
<ds:datastoreItem xmlns:ds="http://schemas.openxmlformats.org/officeDocument/2006/customXml" ds:itemID="{3EEA819B-F561-46B5-BFBC-5A6D8467DD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5678</TotalTime>
  <Words>2281</Words>
  <Application>Microsoft Macintosh PowerPoint</Application>
  <PresentationFormat>Custom</PresentationFormat>
  <Paragraphs>257</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Century Gothic Bold</vt:lpstr>
      <vt:lpstr>Century Gothic Bold Italic</vt:lpstr>
      <vt:lpstr>Office Theme</vt:lpstr>
      <vt:lpstr>TTI: Top-10 On Call</vt:lpstr>
      <vt:lpstr>outline x-Cover crash course</vt:lpstr>
      <vt:lpstr>PowerPoint Presentation</vt:lpstr>
      <vt:lpstr>signout how to prioritize</vt:lpstr>
      <vt:lpstr>PowerPoint Presentation</vt:lpstr>
      <vt:lpstr>Calls how to Respond</vt:lpstr>
      <vt:lpstr>calls how to triage</vt:lpstr>
      <vt:lpstr>PowerPoint Presentation</vt:lpstr>
      <vt:lpstr>schemas 5 common calls</vt:lpstr>
      <vt:lpstr>schemas 5 common calls</vt:lpstr>
      <vt:lpstr>schemas 5 common calls</vt:lpstr>
      <vt:lpstr>How to approach high blood pressure</vt:lpstr>
      <vt:lpstr>How to approach NPO, meds/ice/sips</vt:lpstr>
      <vt:lpstr>How to approach Leave AMA</vt:lpstr>
      <vt:lpstr>How to approach Non-sustained VTach</vt:lpstr>
      <vt:lpstr>How to approach insulin on NF</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Svaren</dc:creator>
  <cp:lastModifiedBy>BRIAN LOCKE</cp:lastModifiedBy>
  <cp:revision>336</cp:revision>
  <cp:lastPrinted>2016-08-31T21:58:28Z</cp:lastPrinted>
  <dcterms:created xsi:type="dcterms:W3CDTF">2016-08-02T16:41:37Z</dcterms:created>
  <dcterms:modified xsi:type="dcterms:W3CDTF">2020-06-29T00:55:36Z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8551c8e8-7156-4bdb-9a8d-e1a67c0c2fd5</vt:lpwstr>
  </property>
  <property fmtid="{D5CDD505-2E9C-101B-9397-08002B2CF9AE}" pid="3" name="ContentTypeId">
    <vt:lpwstr>0x0101000B7F15D18245C1458954909DB36AE657</vt:lpwstr>
  </property>
</Properties>
</file>